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</p:sldMasterIdLst>
  <p:notesMasterIdLst>
    <p:notesMasterId r:id="rId30"/>
  </p:notesMasterIdLst>
  <p:sldIdLst>
    <p:sldId id="273" r:id="rId6"/>
    <p:sldId id="274" r:id="rId7"/>
    <p:sldId id="268" r:id="rId8"/>
    <p:sldId id="275" r:id="rId9"/>
    <p:sldId id="276" r:id="rId10"/>
    <p:sldId id="277" r:id="rId11"/>
    <p:sldId id="278" r:id="rId12"/>
    <p:sldId id="281" r:id="rId13"/>
    <p:sldId id="282" r:id="rId14"/>
    <p:sldId id="279" r:id="rId15"/>
    <p:sldId id="297" r:id="rId16"/>
    <p:sldId id="298" r:id="rId17"/>
    <p:sldId id="283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5" r:id="rId27"/>
    <p:sldId id="294" r:id="rId28"/>
    <p:sldId id="296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10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00" autoAdjust="0"/>
    <p:restoredTop sz="96839" autoAdjust="0"/>
  </p:normalViewPr>
  <p:slideViewPr>
    <p:cSldViewPr snapToGrid="0">
      <p:cViewPr varScale="1">
        <p:scale>
          <a:sx n="85" d="100"/>
          <a:sy n="85" d="100"/>
        </p:scale>
        <p:origin x="10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AB051-3CCD-488C-A8C5-B641C9743F6E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82E9-4D09-48B4-AAA8-FDC59E6E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2A6EF5C-BE69-479A-BAC4-EFFE3505C6CF}" type="slidenum">
              <a:rPr lang="en-US" altLang="en-US">
                <a:solidFill>
                  <a:srgbClr val="000000"/>
                </a:solidFill>
                <a:latin typeface="Calibri" pitchFamily="34" charset="0"/>
                <a:cs typeface="Arial" charset="0"/>
              </a:rPr>
              <a:pPr/>
              <a:t>22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5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4180660-C728-47EE-B6D9-ABDC47FE11F0}" type="slidenum">
              <a:rPr lang="en-US" altLang="en-US">
                <a:solidFill>
                  <a:srgbClr val="000000"/>
                </a:solidFill>
                <a:latin typeface="Calibri" pitchFamily="34" charset="0"/>
                <a:cs typeface="Arial" charset="0"/>
              </a:rPr>
              <a:pPr/>
              <a:t>23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3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2A6EF5C-BE69-479A-BAC4-EFFE3505C6CF}" type="slidenum">
              <a:rPr lang="en-US" altLang="en-US">
                <a:solidFill>
                  <a:srgbClr val="000000"/>
                </a:solidFill>
                <a:latin typeface="Calibri" pitchFamily="34" charset="0"/>
                <a:cs typeface="Arial" charset="0"/>
              </a:rPr>
              <a:pPr/>
              <a:t>24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7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8926-F9DB-41D7-B86B-7E97FE3BFC41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A475-E602-4683-AC83-3F27F381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9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8926-F9DB-41D7-B86B-7E97FE3BFC41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A475-E602-4683-AC83-3F27F381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8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8926-F9DB-41D7-B86B-7E97FE3BFC41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A475-E602-4683-AC83-3F27F381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37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A12C4FF-830C-4DD1-B38A-86F96F486B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267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4A1A82F-C756-421B-A780-029ACDBB44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550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4EBE311-9F4C-4672-A2B6-6A30EF55A6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811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43705B3-F92A-4E0B-B5A0-212EE84EB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870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F77F2B3-85EA-43BE-B1A1-9CFD84B8A3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676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CFEE25F-72A4-4953-AC8D-321D6EDCF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178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46DE6CB-4AF8-482C-92B3-0E23D5555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610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D2D48EF-5965-4B3C-B9BF-A068F7F80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63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8926-F9DB-41D7-B86B-7E97FE3BFC41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A475-E602-4683-AC83-3F27F381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5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BEDAE4D-EBB4-408D-B3A6-946AA1F61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771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9BE8A2A-794C-4E2F-9AC2-6DD82C69C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584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225B05E-1472-4B9E-AE09-EC431CAFC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059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1AD4E2D-C463-42E1-8635-E5A4E9F77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647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7AF53D8-DE53-48A2-91B5-27F8635C9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22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63D47B9-C227-4DA7-9328-D311EDA4B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098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2953BB4-7A3C-443D-97D9-A0452EDC7E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547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16445FB-E548-4702-A3A9-4280B4FD04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521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D31DC26-01B5-42A1-B0C3-9645A50334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314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5AF679B-8100-4615-B1D3-CAB1AAADE5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94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8926-F9DB-41D7-B86B-7E97FE3BFC41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A475-E602-4683-AC83-3F27F381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27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6AA12BE-6DBA-4E28-B918-70466262E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931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941A559-0CFF-4B66-A26F-7B418FB6B5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775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5508331-C2AD-4EBF-9A45-47AABADD42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352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6C2B35-31DC-4EBF-AC32-7B3C78D67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395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FB652B0-7147-4DB1-8616-E75C5E994D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816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5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E78269A-6E25-4909-8B01-ECD58C63F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80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7AF53D8-DE53-48A2-91B5-27F8635C9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533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63D47B9-C227-4DA7-9328-D311EDA4B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210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2953BB4-7A3C-443D-97D9-A0452EDC7E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423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16445FB-E548-4702-A3A9-4280B4FD04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19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8926-F9DB-41D7-B86B-7E97FE3BFC41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A475-E602-4683-AC83-3F27F381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996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D31DC26-01B5-42A1-B0C3-9645A50334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02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5AF679B-8100-4615-B1D3-CAB1AAADE5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996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6AA12BE-6DBA-4E28-B918-70466262E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2989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941A559-0CFF-4B66-A26F-7B418FB6B5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4410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5508331-C2AD-4EBF-9A45-47AABADD42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7815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6C2B35-31DC-4EBF-AC32-7B3C78D67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0000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FB652B0-7147-4DB1-8616-E75C5E994D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595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7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E78269A-6E25-4909-8B01-ECD58C63F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5577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7AF53D8-DE53-48A2-91B5-27F8635C9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5330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63D47B9-C227-4DA7-9328-D311EDA4B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2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8926-F9DB-41D7-B86B-7E97FE3BFC41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A475-E602-4683-AC83-3F27F381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066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2953BB4-7A3C-443D-97D9-A0452EDC7E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423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16445FB-E548-4702-A3A9-4280B4FD04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1983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D31DC26-01B5-42A1-B0C3-9645A50334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022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5AF679B-8100-4615-B1D3-CAB1AAADE5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9964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6AA12BE-6DBA-4E28-B918-70466262E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2989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941A559-0CFF-4B66-A26F-7B418FB6B5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4410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5508331-C2AD-4EBF-9A45-47AABADD42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7815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6C2B35-31DC-4EBF-AC32-7B3C78D67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0000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FB652B0-7147-4DB1-8616-E75C5E994D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5952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E78269A-6E25-4909-8B01-ECD58C63F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55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8926-F9DB-41D7-B86B-7E97FE3BFC41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A475-E602-4683-AC83-3F27F381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4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8926-F9DB-41D7-B86B-7E97FE3BFC41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A475-E602-4683-AC83-3F27F381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8926-F9DB-41D7-B86B-7E97FE3BFC41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A475-E602-4683-AC83-3F27F381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8926-F9DB-41D7-B86B-7E97FE3BFC41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3A475-E602-4683-AC83-3F27F381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78926-F9DB-41D7-B86B-7E97FE3BFC41}" type="datetimeFigureOut">
              <a:rPr lang="en-US" smtClean="0"/>
              <a:t>14-Nov-21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3A475-E602-4683-AC83-3F27F3818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1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0CE6A0-C306-4440-A9E2-A5C79B1A04A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20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9AF4A0-868A-493A-BA47-A4DCEFAF9AE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38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9AF4A0-868A-493A-BA47-A4DCEFAF9AE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22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9AF4A0-868A-493A-BA47-A4DCEFAF9AE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22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cac nguon thai ra khi c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"/>
            <a:ext cx="8244827" cy="362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cháy rừng ở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26" y="3626073"/>
            <a:ext cx="3947174" cy="323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khi thai khi phong ten l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37" y="3626069"/>
            <a:ext cx="4205089" cy="32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ết quả hình ảnh cho khi thai cua phuong tien giao th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26070"/>
            <a:ext cx="4039738" cy="3231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ết quả hình ảnh cho núi lửa phun trà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26" y="-1"/>
            <a:ext cx="3947174" cy="362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6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ơ chế gây ra hiện tượng hiệu ứng nhà kí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99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ết quả hình ảnh cho ung dung nuoc da k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14197" cy="35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77246"/>
            <a:ext cx="6114198" cy="331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Kết quả hình ảnh cho ung dung cua nuoc da k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98" y="0"/>
            <a:ext cx="6060504" cy="357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Kết quả hình ảnh cho ung dung cua nuoc da k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98" y="3577246"/>
            <a:ext cx="6060504" cy="331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2681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91"/>
            <a:ext cx="5991368" cy="32909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40" y="0"/>
            <a:ext cx="6036859" cy="3333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54" y="3333750"/>
            <a:ext cx="6118745" cy="3524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Kết quả hình ảnh cho anh huong cua hieu ung nha k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0"/>
            <a:ext cx="5991368" cy="35242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134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00" y="5"/>
            <a:ext cx="12864663" cy="7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968" y="926817"/>
            <a:ext cx="5811967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B. CACBON ĐI</a:t>
            </a:r>
            <a:r>
              <a:rPr lang="vi-VN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IT:  CO</a:t>
            </a:r>
            <a:r>
              <a:rPr lang="en-US" sz="2800" b="1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II. Tính chất hóa học</a:t>
            </a:r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68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16. HỢP CHẤT CỦA CACBON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8465" y="1850159"/>
            <a:ext cx="10315303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44546A"/>
              </a:buClr>
              <a:buSzPct val="70000"/>
            </a:pPr>
            <a:r>
              <a:rPr lang="en-US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CO</a:t>
            </a:r>
            <a:r>
              <a:rPr lang="en-US" sz="2800" baseline="-25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 cháy </a:t>
            </a:r>
            <a:r>
              <a:rPr lang="en-US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280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 duy trì sự cháy</a:t>
            </a: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nên người ta dùng những bình tạo khí CO</a:t>
            </a:r>
            <a:r>
              <a:rPr 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để dập tắt các đám cháy.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5311" y="3094399"/>
            <a:ext cx="6655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44546A"/>
              </a:buClr>
              <a:buSzPct val="70000"/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CO</a:t>
            </a:r>
            <a:r>
              <a:rPr lang="en-US" sz="2800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không dùng để dập tắt những đám cháy kim loại như Mg, Al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12261" y="4444388"/>
            <a:ext cx="5341527" cy="641387"/>
            <a:chOff x="2344663" y="2997768"/>
            <a:chExt cx="5341527" cy="641387"/>
          </a:xfrm>
        </p:grpSpPr>
        <p:sp>
          <p:nvSpPr>
            <p:cNvPr id="2" name="Rectangle 1"/>
            <p:cNvSpPr/>
            <p:nvPr/>
          </p:nvSpPr>
          <p:spPr>
            <a:xfrm>
              <a:off x="2344663" y="3115935"/>
              <a:ext cx="53415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chemeClr val="accent4"/>
                  </a:solidFill>
                  <a:latin typeface="Times New Roman"/>
                  <a:ea typeface="Times New Roman"/>
                </a:rPr>
                <a:t>2Mg  +  CO</a:t>
              </a:r>
              <a:r>
                <a:rPr lang="en-US" sz="2800" b="1" baseline="-25000">
                  <a:solidFill>
                    <a:schemeClr val="accent4"/>
                  </a:solidFill>
                  <a:latin typeface="Times New Roman"/>
                  <a:ea typeface="Times New Roman"/>
                </a:rPr>
                <a:t>2</a:t>
              </a:r>
              <a:r>
                <a:rPr lang="en-US" sz="2800" b="1">
                  <a:solidFill>
                    <a:schemeClr val="accent4"/>
                  </a:solidFill>
                  <a:latin typeface="Times New Roman"/>
                  <a:ea typeface="Times New Roman"/>
                </a:rPr>
                <a:t>               2MgO   +  C</a:t>
              </a:r>
              <a:endParaRPr lang="en-US" sz="2800" b="1">
                <a:solidFill>
                  <a:schemeClr val="accent4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640240" y="3418489"/>
              <a:ext cx="80521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776717" y="2997768"/>
              <a:ext cx="532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="1" baseline="3000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b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44" name="Picture 4" descr="Kết quả hình ảnh cho binh chua chay cacbon điox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92" y="2676652"/>
            <a:ext cx="3482275" cy="34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Kết quả hình ảnh cho dam chay co su dung binh chua ch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116" y="1967101"/>
            <a:ext cx="7620000" cy="41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9423" y="4360992"/>
            <a:ext cx="579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+4</a:t>
            </a:r>
            <a:endParaRPr lang="en-US" sz="20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0935" y="4362500"/>
            <a:ext cx="579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0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044" y="5249551"/>
            <a:ext cx="552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=&gt; CO</a:t>
            </a:r>
            <a:r>
              <a:rPr lang="en-US" sz="2800" baseline="-25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thể hiện tính oxi hóa.</a:t>
            </a:r>
            <a:endParaRPr lang="en-US" sz="28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4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00" y="5968"/>
            <a:ext cx="12864663" cy="7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468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16. HỢP CHẤT CỦA CACBON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3873" y="1972976"/>
            <a:ext cx="9687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CO</a:t>
            </a:r>
            <a:r>
              <a:rPr lang="en-US" sz="2800" b="1" baseline="-25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là oxit axit</a:t>
            </a:r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968" y="926817"/>
            <a:ext cx="5811967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B. CACBON ĐI</a:t>
            </a:r>
            <a:r>
              <a:rPr lang="vi-VN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IT:  CO</a:t>
            </a:r>
            <a:r>
              <a:rPr lang="en-US" sz="2800" b="1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II. Tính chất hóa học</a:t>
            </a:r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6254" y="2528444"/>
            <a:ext cx="11036359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 dụng với nước:       </a:t>
            </a:r>
            <a:r>
              <a:rPr lang="en-US" sz="2800" smtClean="0">
                <a:solidFill>
                  <a:schemeClr val="accent4"/>
                </a:solidFill>
                <a:latin typeface="Times New Roman"/>
                <a:ea typeface="Times New Roman"/>
              </a:rPr>
              <a:t>CO</a:t>
            </a:r>
            <a:r>
              <a:rPr lang="en-US" sz="2800" baseline="-25000" smtClean="0">
                <a:solidFill>
                  <a:schemeClr val="accent4"/>
                </a:solidFill>
                <a:latin typeface="Times New Roman"/>
                <a:ea typeface="Times New Roman"/>
              </a:rPr>
              <a:t>2(k</a:t>
            </a:r>
            <a:r>
              <a:rPr lang="en-US" sz="2800" baseline="-25000">
                <a:solidFill>
                  <a:schemeClr val="accent4"/>
                </a:solidFill>
                <a:latin typeface="Times New Roman"/>
                <a:ea typeface="Times New Roman"/>
              </a:rPr>
              <a:t>)  </a:t>
            </a:r>
            <a:r>
              <a:rPr lang="en-US" sz="2800">
                <a:solidFill>
                  <a:schemeClr val="accent4"/>
                </a:solidFill>
                <a:latin typeface="Times New Roman"/>
                <a:ea typeface="Times New Roman"/>
              </a:rPr>
              <a:t>+  </a:t>
            </a:r>
            <a:r>
              <a:rPr lang="en-US" sz="2800" smtClean="0">
                <a:solidFill>
                  <a:schemeClr val="accent4"/>
                </a:solidFill>
                <a:latin typeface="Times New Roman"/>
                <a:ea typeface="Times New Roman"/>
              </a:rPr>
              <a:t>H</a:t>
            </a:r>
            <a:r>
              <a:rPr lang="en-US" sz="2800" baseline="-25000" smtClean="0">
                <a:solidFill>
                  <a:schemeClr val="accent4"/>
                </a:solidFill>
                <a:latin typeface="Times New Roman"/>
                <a:ea typeface="Times New Roman"/>
              </a:rPr>
              <a:t>2</a:t>
            </a:r>
            <a:r>
              <a:rPr lang="en-US" sz="2800" smtClean="0">
                <a:solidFill>
                  <a:schemeClr val="accent4"/>
                </a:solidFill>
                <a:latin typeface="Times New Roman"/>
                <a:ea typeface="Times New Roman"/>
              </a:rPr>
              <a:t>O</a:t>
            </a:r>
            <a:r>
              <a:rPr lang="en-US" sz="2800" baseline="-25000" smtClean="0">
                <a:solidFill>
                  <a:schemeClr val="accent4"/>
                </a:solidFill>
                <a:latin typeface="Times New Roman"/>
                <a:ea typeface="Times New Roman"/>
              </a:rPr>
              <a:t>(l)</a:t>
            </a:r>
            <a:r>
              <a:rPr lang="en-US" sz="2800" smtClean="0">
                <a:solidFill>
                  <a:schemeClr val="accent4"/>
                </a:solidFill>
                <a:latin typeface="Times New Roman"/>
                <a:ea typeface="Times New Roman"/>
              </a:rPr>
              <a:t>                 H</a:t>
            </a:r>
            <a:r>
              <a:rPr lang="en-US" sz="2800" baseline="-25000" smtClean="0">
                <a:solidFill>
                  <a:schemeClr val="accent4"/>
                </a:solidFill>
                <a:latin typeface="Times New Roman"/>
                <a:ea typeface="Times New Roman"/>
              </a:rPr>
              <a:t>2</a:t>
            </a:r>
            <a:r>
              <a:rPr lang="en-US" sz="2800" smtClean="0">
                <a:solidFill>
                  <a:schemeClr val="accent4"/>
                </a:solidFill>
                <a:latin typeface="Times New Roman"/>
                <a:ea typeface="Times New Roman"/>
              </a:rPr>
              <a:t>CO</a:t>
            </a:r>
            <a:r>
              <a:rPr lang="en-US" sz="2800" baseline="-25000" smtClean="0">
                <a:solidFill>
                  <a:schemeClr val="accent4"/>
                </a:solidFill>
                <a:latin typeface="Times New Roman"/>
                <a:ea typeface="Times New Roman"/>
              </a:rPr>
              <a:t>3(dd) </a:t>
            </a:r>
            <a:endParaRPr lang="en-US" sz="2800" baseline="-25000" smtClean="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* Tác dụng với oxit bazơ, bazơ.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+     CaO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80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CO</a:t>
            </a:r>
            <a:r>
              <a:rPr lang="en-US" sz="2800" baseline="-2500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+     NaOH</a:t>
            </a:r>
            <a:endParaRPr lang="en-US" sz="280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240137" y="2782804"/>
            <a:ext cx="80521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204029" y="2867900"/>
            <a:ext cx="78901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799465" y="3846389"/>
            <a:ext cx="80521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815385" y="4380933"/>
            <a:ext cx="80521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6605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00" y="5968"/>
            <a:ext cx="12864663" cy="7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468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16. HỢP CHẤT CỦA CACBON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7393" y="1891088"/>
            <a:ext cx="9687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 Trong phòng thí nghiệm:</a:t>
            </a:r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968" y="926817"/>
            <a:ext cx="5811967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B. CACBON ĐI</a:t>
            </a:r>
            <a:r>
              <a:rPr lang="vi-VN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IT:  CO</a:t>
            </a:r>
            <a:r>
              <a:rPr lang="en-US" sz="2800" b="1" baseline="-25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III. Điều chế</a:t>
            </a:r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41298" y="2446989"/>
            <a:ext cx="9687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="1" baseline="-25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+      2HCl                    CO</a:t>
            </a:r>
            <a:r>
              <a:rPr lang="en-US" sz="2800" b="1" baseline="-25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+ CaCl</a:t>
            </a:r>
            <a:r>
              <a:rPr lang="en-US" sz="2800" b="1" baseline="-25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+  H</a:t>
            </a:r>
            <a:r>
              <a:rPr lang="en-US" sz="2800" b="1" baseline="-25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65761" y="2714552"/>
            <a:ext cx="805219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39524" y="2928387"/>
            <a:ext cx="9687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2. Trong công nghiệp:</a:t>
            </a:r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11755" y="3417002"/>
            <a:ext cx="8779695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n-US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Quá trình đốt cháy than, dầu mỏ, khí thiên nhiên….</a:t>
            </a:r>
          </a:p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n-US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Nung vôi</a:t>
            </a:r>
          </a:p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CaCO</a:t>
            </a:r>
            <a:r>
              <a:rPr lang="en-US" sz="2800" baseline="-25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CaO           +     CO</a:t>
            </a:r>
            <a:r>
              <a:rPr lang="en-US" sz="2800" baseline="-25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en-US" sz="280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 L</a:t>
            </a:r>
            <a:r>
              <a:rPr lang="en-US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ên men rượu từ đường glucozơ</a:t>
            </a:r>
          </a:p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2C</a:t>
            </a:r>
            <a:r>
              <a:rPr lang="en-US" sz="2800" baseline="-25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OH   +    2CO</a:t>
            </a:r>
            <a:r>
              <a:rPr lang="en-US" sz="2800" baseline="-25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en-US" sz="28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19990" y="4752450"/>
            <a:ext cx="805219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038356" y="4375987"/>
            <a:ext cx="45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849561" y="5764674"/>
            <a:ext cx="805219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5093" y="5347267"/>
            <a:ext cx="79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</a:t>
            </a: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2452429" y="3504269"/>
            <a:ext cx="327547" cy="2007497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0584" y="3979081"/>
            <a:ext cx="1912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 hồi CO</a:t>
            </a:r>
            <a:r>
              <a:rPr lang="en-US" sz="2800" b="1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9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6" y="5"/>
            <a:ext cx="12864663" cy="7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953" y="926832"/>
            <a:ext cx="10979635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C. AXIT CACBONIC VÀ MUỐI CACBONAT</a:t>
            </a:r>
          </a:p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I. Axit cacbonic: H</a:t>
            </a:r>
            <a:r>
              <a:rPr lang="en-US" sz="2800" b="1" baseline="-25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="1" baseline="-25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68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16. HỢP CHẤT CỦA CACBON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344" y="1900538"/>
            <a:ext cx="1106213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Axit cacbonic </a:t>
            </a:r>
            <a:r>
              <a:rPr lang="en-US" sz="2800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2800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axit </a:t>
            </a:r>
            <a:r>
              <a:rPr lang="en-US" sz="2800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yếu, r</a:t>
            </a:r>
            <a:r>
              <a:rPr lang="en-US" sz="28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ất kém bền, dễ bị phân hủy thành CO</a:t>
            </a:r>
            <a:r>
              <a:rPr lang="en-US" sz="2800" kern="0" baseline="-250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và H</a:t>
            </a:r>
            <a:r>
              <a:rPr lang="en-US" sz="2800" kern="0" baseline="-250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O.</a:t>
            </a:r>
          </a:p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Chỉ </a:t>
            </a:r>
            <a:r>
              <a:rPr lang="en-US" sz="28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tồn </a:t>
            </a:r>
            <a:r>
              <a:rPr lang="en-US" sz="28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 trong </a:t>
            </a:r>
            <a:r>
              <a:rPr lang="en-US" sz="28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dung dịch </a:t>
            </a:r>
            <a:r>
              <a:rPr lang="en-US" sz="28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loãng.</a:t>
            </a:r>
          </a:p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b="1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 dung dịch phân li hai nấc:</a:t>
            </a:r>
          </a:p>
          <a:p>
            <a:pPr lvl="0" fontAlgn="base"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+        HCO</a:t>
            </a:r>
            <a:r>
              <a:rPr lang="en-US" sz="2800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Aft>
                <a:spcPct val="0"/>
              </a:spcAft>
            </a:pP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                                               </a:t>
            </a:r>
            <a:r>
              <a:rPr lang="en-US" sz="280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ion hiđrocacbonat</a:t>
            </a:r>
          </a:p>
          <a:p>
            <a:pPr lvl="0" fontAlgn="base">
              <a:spcAft>
                <a:spcPct val="0"/>
              </a:spcAft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HCO</a:t>
            </a:r>
            <a:r>
              <a:rPr lang="en-US" sz="2800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                            </a:t>
            </a: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+        CO</a:t>
            </a:r>
            <a:r>
              <a:rPr lang="en-US" sz="2800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endParaRPr lang="en-US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b="1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en-US" sz="2800" kern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ion cacbonat</a:t>
            </a:r>
            <a:endParaRPr lang="en-US" sz="2800" b="1" ker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3044591" y="4070020"/>
            <a:ext cx="838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H="1">
            <a:off x="3030943" y="4146220"/>
            <a:ext cx="838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3046863" y="4932116"/>
            <a:ext cx="838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H="1">
            <a:off x="3033215" y="5008316"/>
            <a:ext cx="838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6" y="5"/>
            <a:ext cx="12864663" cy="7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953" y="926832"/>
            <a:ext cx="10979635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C. AXIT CACBONIC VÀ MUỐI CACBONAT</a:t>
            </a:r>
          </a:p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II. Muối cacbonat</a:t>
            </a:r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68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16. HỢP CHẤT CỦA CACBON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344" y="1818650"/>
            <a:ext cx="1106213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b="1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1. Phân loại và tính tan</a:t>
            </a:r>
          </a:p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b="1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Phân loại:</a:t>
            </a:r>
            <a:r>
              <a:rPr lang="en-US" sz="2800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        </a:t>
            </a:r>
          </a:p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endParaRPr lang="en-US" sz="2800" b="1" kern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b="1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Tính tan:</a:t>
            </a:r>
          </a:p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endParaRPr lang="en-US" sz="2800" kern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endParaRPr lang="en-US" sz="2800" kern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endParaRPr lang="en-US" sz="2800" ker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000549"/>
              </p:ext>
            </p:extLst>
          </p:nvPr>
        </p:nvGraphicFramePr>
        <p:xfrm>
          <a:off x="1809865" y="4425996"/>
          <a:ext cx="8572312" cy="1463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59869"/>
                <a:gridCol w="40124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kern="0" smtClean="0">
                          <a:latin typeface="Times New Roman" pitchFamily="18" charset="0"/>
                          <a:cs typeface="Times New Roman" pitchFamily="18" charset="0"/>
                        </a:rPr>
                        <a:t>Muối hiđrocacbonat </a:t>
                      </a:r>
                      <a:r>
                        <a:rPr lang="en-US" sz="2800" kern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HCO</a:t>
                      </a:r>
                      <a:r>
                        <a:rPr lang="en-US" sz="2800" kern="0" baseline="-250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kern="0" baseline="300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en-US" sz="28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0" smtClean="0">
                          <a:latin typeface="Times New Roman" pitchFamily="18" charset="0"/>
                          <a:cs typeface="Times New Roman" pitchFamily="18" charset="0"/>
                        </a:rPr>
                        <a:t>Muối cacbonat </a:t>
                      </a:r>
                      <a:r>
                        <a:rPr lang="en-US" sz="2800" kern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sz="2800" kern="0" baseline="-250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kern="0" baseline="3000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</a:t>
                      </a:r>
                      <a:endParaRPr lang="en-US" sz="28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Tất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cả đều tan </a:t>
                      </a:r>
                    </a:p>
                    <a:p>
                      <a:pPr algn="ctr"/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trừ </a:t>
                      </a:r>
                      <a:r>
                        <a:rPr lang="en-US" sz="2800" kern="0" smtClean="0">
                          <a:latin typeface="Times New Roman" pitchFamily="18" charset="0"/>
                          <a:cs typeface="Times New Roman" pitchFamily="18" charset="0"/>
                        </a:rPr>
                        <a:t>NaHCO</a:t>
                      </a:r>
                      <a:r>
                        <a:rPr lang="en-US" sz="2800" kern="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800" kern="0" baseline="0" smtClean="0">
                          <a:latin typeface="Times New Roman" pitchFamily="18" charset="0"/>
                          <a:cs typeface="Times New Roman" pitchFamily="18" charset="0"/>
                        </a:rPr>
                        <a:t>ít tan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Times New Roman" pitchFamily="18" charset="0"/>
                          <a:cs typeface="Times New Roman" pitchFamily="18" charset="0"/>
                        </a:rPr>
                        <a:t>Tất</a:t>
                      </a:r>
                      <a:r>
                        <a:rPr lang="en-US" sz="2800" baseline="0" smtClean="0">
                          <a:latin typeface="Times New Roman" pitchFamily="18" charset="0"/>
                          <a:cs typeface="Times New Roman" pitchFamily="18" charset="0"/>
                        </a:rPr>
                        <a:t> cả đều không tan, trừ muối của KLK và amoni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7034" y="2497542"/>
            <a:ext cx="7069539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lnSpc>
                <a:spcPct val="150000"/>
              </a:lnSpc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b="1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muối </a:t>
            </a:r>
            <a:r>
              <a:rPr lang="en-US" sz="2800" ker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hiđrocacbonat</a:t>
            </a:r>
            <a:r>
              <a:rPr lang="en-US" sz="28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NaHCO</a:t>
            </a:r>
            <a:r>
              <a:rPr lang="en-US" sz="2800" kern="0" baseline="-25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Ca(HCO</a:t>
            </a:r>
            <a:r>
              <a:rPr lang="en-US" sz="2800" kern="0" baseline="-25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kern="0" baseline="-25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ker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4686" y="3164523"/>
            <a:ext cx="7069539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muối </a:t>
            </a:r>
            <a:r>
              <a:rPr lang="en-US" sz="2800" ker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cacbonat</a:t>
            </a:r>
            <a:r>
              <a:rPr lang="en-US" sz="2800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Na</a:t>
            </a:r>
            <a:r>
              <a:rPr lang="en-US" sz="2800" kern="0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kern="0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CaCO</a:t>
            </a:r>
            <a:r>
              <a:rPr lang="en-US" sz="2800" kern="0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0369" y="2608233"/>
            <a:ext cx="1583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2800" b="1" ker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loại: </a:t>
            </a:r>
            <a:endParaRPr lang="en-US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6" y="5"/>
            <a:ext cx="12864663" cy="7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953" y="926832"/>
            <a:ext cx="10979635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C. AXIT CACBONIC VÀ MUỐI CACBONAT</a:t>
            </a:r>
          </a:p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II. Muối cacbonat</a:t>
            </a:r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68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16. HỢP CHẤT CỦA CACBON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344" y="1818651"/>
            <a:ext cx="110621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b="1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2. Tính chất hóa học</a:t>
            </a:r>
            <a:endParaRPr lang="en-US" sz="2800" ker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702810"/>
              </p:ext>
            </p:extLst>
          </p:nvPr>
        </p:nvGraphicFramePr>
        <p:xfrm>
          <a:off x="467863" y="2515132"/>
          <a:ext cx="11275776" cy="39329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95117"/>
                <a:gridCol w="57806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kern="0" smtClean="0">
                          <a:latin typeface="Times New Roman" pitchFamily="18" charset="0"/>
                          <a:cs typeface="Times New Roman" pitchFamily="18" charset="0"/>
                        </a:rPr>
                        <a:t>Muối hiđrocacbonat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0" smtClean="0">
                          <a:latin typeface="Times New Roman" pitchFamily="18" charset="0"/>
                          <a:cs typeface="Times New Roman" pitchFamily="18" charset="0"/>
                        </a:rPr>
                        <a:t>Muối cacbonat </a:t>
                      </a:r>
                      <a:endParaRPr lang="en-US" sz="280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dụng với axit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Times New Roman" pitchFamily="18" charset="0"/>
                          <a:cs typeface="Times New Roman" pitchFamily="18" charset="0"/>
                        </a:rPr>
                        <a:t>NaHCO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+ HCl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 NaCl + 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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+ H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O</a:t>
                      </a:r>
                      <a:endParaRPr lang="en-US"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 + 2HCl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 2NaCl + 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20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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+ H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O</a:t>
                      </a:r>
                      <a:endParaRPr lang="en-US"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2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dụng với dung dịch kiềm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Times New Roman" pitchFamily="18" charset="0"/>
                          <a:cs typeface="Times New Roman" pitchFamily="18" charset="0"/>
                        </a:rPr>
                        <a:t>NaHCO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+ NaOH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 </a:t>
                      </a:r>
                      <a:r>
                        <a:rPr lang="en-US" sz="260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+  H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O</a:t>
                      </a:r>
                      <a:endParaRPr lang="en-US"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+ NaOH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 không xảy ra p.ứ</a:t>
                      </a:r>
                      <a:endParaRPr lang="en-US" sz="2600" baseline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ứng nhiệt phân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 bị nhiệt phân hủy</a:t>
                      </a:r>
                      <a:endParaRPr lang="en-US"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Dễ bị nhiệt phân hủy,</a:t>
                      </a:r>
                    </a:p>
                    <a:p>
                      <a:pPr algn="ctr"/>
                      <a:r>
                        <a:rPr lang="en-US" sz="2600" smtClean="0">
                          <a:latin typeface="Times New Roman" pitchFamily="18" charset="0"/>
                          <a:cs typeface="Times New Roman" pitchFamily="18" charset="0"/>
                        </a:rPr>
                        <a:t>trừ muối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 cacbonat của KLK</a:t>
                      </a:r>
                      <a:endParaRPr lang="en-US"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507566"/>
              </p:ext>
            </p:extLst>
          </p:nvPr>
        </p:nvGraphicFramePr>
        <p:xfrm>
          <a:off x="564933" y="2479857"/>
          <a:ext cx="11062140" cy="35367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95117"/>
                <a:gridCol w="55670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kern="0" smtClean="0">
                          <a:latin typeface="Times New Roman" pitchFamily="18" charset="0"/>
                          <a:cs typeface="Times New Roman" pitchFamily="18" charset="0"/>
                        </a:rPr>
                        <a:t>Muối hiđrocacbonat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0" smtClean="0">
                          <a:latin typeface="Times New Roman" pitchFamily="18" charset="0"/>
                          <a:cs typeface="Times New Roman" pitchFamily="18" charset="0"/>
                        </a:rPr>
                        <a:t>Muối cacbonat </a:t>
                      </a:r>
                      <a:endParaRPr lang="en-US" sz="280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dụng với axit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600" smtClean="0">
                          <a:latin typeface="Times New Roman" pitchFamily="18" charset="0"/>
                          <a:cs typeface="Times New Roman" pitchFamily="18" charset="0"/>
                        </a:rPr>
                        <a:t>NaHCO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+ HCl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                    </a:t>
                      </a:r>
                      <a:endParaRPr lang="en-US"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 + HCl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</a:t>
                      </a:r>
                      <a:endParaRPr lang="en-US"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2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dụng với dung dịch kiềm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600" smtClean="0">
                          <a:latin typeface="Times New Roman" pitchFamily="18" charset="0"/>
                          <a:cs typeface="Times New Roman" pitchFamily="18" charset="0"/>
                        </a:rPr>
                        <a:t>NaHCO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+ NaOH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</a:t>
                      </a:r>
                      <a:endParaRPr lang="en-US"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+ NaOH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</a:t>
                      </a:r>
                      <a:endParaRPr lang="en-US" sz="2600" baseline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ứng nhiệt phân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09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051434"/>
              </p:ext>
            </p:extLst>
          </p:nvPr>
        </p:nvGraphicFramePr>
        <p:xfrm>
          <a:off x="564933" y="2511817"/>
          <a:ext cx="11062140" cy="2316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95117"/>
                <a:gridCol w="55670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kern="0" smtClean="0">
                          <a:latin typeface="Times New Roman" pitchFamily="18" charset="0"/>
                          <a:cs typeface="Times New Roman" pitchFamily="18" charset="0"/>
                        </a:rPr>
                        <a:t>Muối hiđrocacbonat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0" smtClean="0">
                          <a:latin typeface="Times New Roman" pitchFamily="18" charset="0"/>
                          <a:cs typeface="Times New Roman" pitchFamily="18" charset="0"/>
                        </a:rPr>
                        <a:t>Muối cacbonat </a:t>
                      </a:r>
                      <a:endParaRPr lang="en-US" sz="280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ứng nhiệt phân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Times New Roman" pitchFamily="18" charset="0"/>
                          <a:cs typeface="Times New Roman" pitchFamily="18" charset="0"/>
                        </a:rPr>
                        <a:t>2HCO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600" baseline="3000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 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</a:t>
                      </a:r>
                      <a:r>
                        <a:rPr lang="en-US" sz="2600" baseline="30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2-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+ 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+ H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O</a:t>
                      </a:r>
                    </a:p>
                    <a:p>
                      <a:pPr algn="l"/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Mg(HCO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</a:t>
                      </a:r>
                    </a:p>
                    <a:p>
                      <a:pPr algn="l"/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  NaHCO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</a:t>
                      </a:r>
                      <a:endParaRPr lang="en-US" sz="2600" baseline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</a:t>
                      </a:r>
                      <a:r>
                        <a:rPr lang="en-US" sz="2600" baseline="30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2-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 Oxit kim loại + 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endParaRPr lang="en-US" sz="2600" baseline="0" smtClean="0">
                        <a:latin typeface="Times New Roman" pitchFamily="18" charset="0"/>
                        <a:cs typeface="Times New Roman" pitchFamily="18" charset="0"/>
                        <a:sym typeface="Symbo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MgCO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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Na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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6" y="5"/>
            <a:ext cx="12864663" cy="7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953" y="926832"/>
            <a:ext cx="10979635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C. AXIT CACBONIC VÀ MUỐI CACBONAT</a:t>
            </a:r>
          </a:p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II. Muối cacbonat</a:t>
            </a:r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68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16. HỢP CHẤT CỦA CACBON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344" y="1818651"/>
            <a:ext cx="110621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b="1" kern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2. Tính chất hóa học</a:t>
            </a:r>
            <a:endParaRPr lang="en-US" sz="2800" ker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104234"/>
              </p:ext>
            </p:extLst>
          </p:nvPr>
        </p:nvGraphicFramePr>
        <p:xfrm>
          <a:off x="467863" y="2515132"/>
          <a:ext cx="11275776" cy="3108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95117"/>
                <a:gridCol w="57806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kern="0" smtClean="0">
                          <a:latin typeface="Times New Roman" pitchFamily="18" charset="0"/>
                          <a:cs typeface="Times New Roman" pitchFamily="18" charset="0"/>
                        </a:rPr>
                        <a:t>Muối hiđrocacbonat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0" smtClean="0">
                          <a:latin typeface="Times New Roman" pitchFamily="18" charset="0"/>
                          <a:cs typeface="Times New Roman" pitchFamily="18" charset="0"/>
                        </a:rPr>
                        <a:t>Muối cacbonat </a:t>
                      </a:r>
                      <a:endParaRPr lang="en-US" sz="280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ứng nhiệt phân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Times New Roman" pitchFamily="18" charset="0"/>
                          <a:cs typeface="Times New Roman" pitchFamily="18" charset="0"/>
                        </a:rPr>
                        <a:t>2HCO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600" baseline="3000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 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</a:t>
                      </a:r>
                      <a:r>
                        <a:rPr lang="en-US" sz="2600" baseline="30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2-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+ 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+ H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O</a:t>
                      </a:r>
                    </a:p>
                    <a:p>
                      <a:pPr algn="l"/>
                      <a:r>
                        <a:rPr lang="en-US" sz="2600" b="1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Ví dụ: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Mg(HCO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 MgCO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+ 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+ H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aseline="0" smtClean="0">
                        <a:latin typeface="Times New Roman" pitchFamily="18" charset="0"/>
                        <a:cs typeface="Times New Roman" pitchFamily="18" charset="0"/>
                        <a:sym typeface="Symbol"/>
                      </a:endParaRPr>
                    </a:p>
                    <a:p>
                      <a:pPr algn="l"/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NaHCO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 Na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+ 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+ H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O</a:t>
                      </a:r>
                      <a:endParaRPr lang="en-US" sz="2600" baseline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</a:t>
                      </a:r>
                      <a:r>
                        <a:rPr lang="en-US" sz="2600" baseline="30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2-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 Oxit kim loại + 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endParaRPr lang="en-US" sz="2600" baseline="0" smtClean="0">
                        <a:latin typeface="Times New Roman" pitchFamily="18" charset="0"/>
                        <a:cs typeface="Times New Roman" pitchFamily="18" charset="0"/>
                        <a:sym typeface="Symbo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Ví dụ: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MgCO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   MgO  + 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endParaRPr lang="en-US" sz="2600" baseline="0" smtClean="0">
                        <a:latin typeface="Times New Roman" pitchFamily="18" charset="0"/>
                        <a:cs typeface="Times New Roman" pitchFamily="18" charset="0"/>
                        <a:sym typeface="Symbo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aseline="0" smtClean="0">
                        <a:latin typeface="Times New Roman" pitchFamily="18" charset="0"/>
                        <a:cs typeface="Times New Roman" pitchFamily="18" charset="0"/>
                        <a:sym typeface="Symbo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Na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  không xảy ra p.ứ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67808" y="3471834"/>
            <a:ext cx="53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812" y="4260395"/>
            <a:ext cx="53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2452" y="5038318"/>
            <a:ext cx="53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3265" y="3439227"/>
            <a:ext cx="53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1004" y="4246747"/>
            <a:ext cx="53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5128" y="5038317"/>
            <a:ext cx="53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033379"/>
              </p:ext>
            </p:extLst>
          </p:nvPr>
        </p:nvGraphicFramePr>
        <p:xfrm>
          <a:off x="458112" y="2520801"/>
          <a:ext cx="11275776" cy="3108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95117"/>
                <a:gridCol w="57806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kern="0" smtClean="0">
                          <a:latin typeface="Times New Roman" pitchFamily="18" charset="0"/>
                          <a:cs typeface="Times New Roman" pitchFamily="18" charset="0"/>
                        </a:rPr>
                        <a:t>Muối hiđrocacbonat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0" smtClean="0">
                          <a:latin typeface="Times New Roman" pitchFamily="18" charset="0"/>
                          <a:cs typeface="Times New Roman" pitchFamily="18" charset="0"/>
                        </a:rPr>
                        <a:t>Muối cacbonat </a:t>
                      </a:r>
                      <a:endParaRPr lang="en-US" sz="280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ứng nhiệt phân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Times New Roman" pitchFamily="18" charset="0"/>
                          <a:cs typeface="Times New Roman" pitchFamily="18" charset="0"/>
                        </a:rPr>
                        <a:t>2HCO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600" baseline="3000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 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</a:t>
                      </a:r>
                      <a:r>
                        <a:rPr lang="en-US" sz="2600" baseline="30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2-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+ 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+ H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O</a:t>
                      </a:r>
                    </a:p>
                    <a:p>
                      <a:pPr algn="l"/>
                      <a:r>
                        <a:rPr lang="en-US" sz="2600" b="1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Ví dụ: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Mg(HCO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aseline="0" smtClean="0">
                        <a:latin typeface="Times New Roman" pitchFamily="18" charset="0"/>
                        <a:cs typeface="Times New Roman" pitchFamily="18" charset="0"/>
                        <a:sym typeface="Symbol"/>
                      </a:endParaRPr>
                    </a:p>
                    <a:p>
                      <a:pPr algn="l"/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NaHCO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</a:t>
                      </a:r>
                      <a:endParaRPr lang="en-US" sz="2600" baseline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</a:t>
                      </a:r>
                      <a:r>
                        <a:rPr lang="en-US" sz="2600" baseline="30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2-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 Oxit kim loại + 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endParaRPr lang="en-US" sz="2600" baseline="0" smtClean="0">
                        <a:latin typeface="Times New Roman" pitchFamily="18" charset="0"/>
                        <a:cs typeface="Times New Roman" pitchFamily="18" charset="0"/>
                        <a:sym typeface="Symbo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Ví dụ: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MgCO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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baseline="0" smtClean="0">
                        <a:latin typeface="Times New Roman" pitchFamily="18" charset="0"/>
                        <a:cs typeface="Times New Roman" pitchFamily="18" charset="0"/>
                        <a:sym typeface="Symbo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Na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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67808" y="3471834"/>
            <a:ext cx="53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5536" y="4269807"/>
            <a:ext cx="53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4732" y="5038318"/>
            <a:ext cx="53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3292" y="3440300"/>
            <a:ext cx="53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76464" y="4256159"/>
            <a:ext cx="53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03760" y="5038318"/>
            <a:ext cx="53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8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ảnh nền powerpoint hoa h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" y="4"/>
            <a:ext cx="12186351" cy="68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88276" y="1144928"/>
            <a:ext cx="12192000" cy="1939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</a:t>
            </a:r>
            <a:b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 CHẤT CỦA CACBON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393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536750"/>
              </p:ext>
            </p:extLst>
          </p:nvPr>
        </p:nvGraphicFramePr>
        <p:xfrm>
          <a:off x="564935" y="2511817"/>
          <a:ext cx="11062140" cy="2316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95117"/>
                <a:gridCol w="55670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kern="0" smtClean="0">
                          <a:latin typeface="Times New Roman" pitchFamily="18" charset="0"/>
                          <a:cs typeface="Times New Roman" pitchFamily="18" charset="0"/>
                        </a:rPr>
                        <a:t>Muối hiđrocacbonat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0" smtClean="0">
                          <a:latin typeface="Times New Roman" pitchFamily="18" charset="0"/>
                          <a:cs typeface="Times New Roman" pitchFamily="18" charset="0"/>
                        </a:rPr>
                        <a:t>Muối cacbonat </a:t>
                      </a:r>
                      <a:endParaRPr lang="en-US" sz="280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ứng nhiệt phân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Times New Roman" pitchFamily="18" charset="0"/>
                          <a:cs typeface="Times New Roman" pitchFamily="18" charset="0"/>
                        </a:rPr>
                        <a:t>2HCO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600" baseline="3000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 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</a:t>
                      </a:r>
                      <a:r>
                        <a:rPr lang="en-US" sz="2600" baseline="30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2-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+ 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+ H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O</a:t>
                      </a:r>
                    </a:p>
                    <a:p>
                      <a:pPr algn="l"/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Mg(HCO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</a:t>
                      </a:r>
                    </a:p>
                    <a:p>
                      <a:pPr algn="l"/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  NaHCO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</a:t>
                      </a:r>
                      <a:endParaRPr lang="en-US" sz="2600" baseline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</a:t>
                      </a:r>
                      <a:r>
                        <a:rPr lang="en-US" sz="2600" baseline="30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2- 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 Oxit kim loại + 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endParaRPr lang="en-US" sz="2600" baseline="0" smtClean="0">
                        <a:latin typeface="Times New Roman" pitchFamily="18" charset="0"/>
                        <a:cs typeface="Times New Roman" pitchFamily="18" charset="0"/>
                        <a:sym typeface="Symbo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MgCO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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Na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2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CO</a:t>
                      </a:r>
                      <a:r>
                        <a:rPr lang="en-US" sz="2600" baseline="-2500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3</a:t>
                      </a:r>
                      <a:r>
                        <a:rPr lang="en-US" sz="2600" baseline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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6" y="5"/>
            <a:ext cx="12864663" cy="7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953" y="926832"/>
            <a:ext cx="10979635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C. AXIT CACBONIC VÀ MUỐI CACBONAT</a:t>
            </a:r>
          </a:p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II. Muối cacbonat</a:t>
            </a:r>
          </a:p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3. Ứng dụng</a:t>
            </a:r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68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16. HỢP CHẤT CỦA CACBON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Kết quả hình ảnh cho ung dung cua muoi cacbon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095" y="2893324"/>
            <a:ext cx="2642412" cy="2934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Kết quả hình ảnh cho ung dung cua muoi cacbon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944" y="2893324"/>
            <a:ext cx="2601272" cy="2934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4" name="Picture 6" descr="Kết quả hình ảnh cho ung dung cua canxi cacbon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1" y="2797790"/>
            <a:ext cx="3001143" cy="3166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Kết quả hình ảnh cho ung dung cua natri hidrocacbon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588" y="2756846"/>
            <a:ext cx="3121689" cy="3207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3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-35859" y="685802"/>
            <a:ext cx="12186971" cy="2291557"/>
          </a:xfrm>
          <a:prstGeom prst="rect">
            <a:avLst/>
          </a:prstGeom>
          <a:noFill/>
        </p:spPr>
        <p:txBody>
          <a:bodyPr wrap="none">
            <a:prstTxWarp prst="textCurve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u="sng" kern="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Bài</a:t>
            </a:r>
            <a:r>
              <a:rPr lang="en-US" sz="5400" b="1" u="sng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5400" b="1" u="sng" kern="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tập</a:t>
            </a:r>
            <a:r>
              <a:rPr lang="en-US" sz="5400" b="1" u="sng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5400" b="1" u="sng" kern="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vận</a:t>
            </a:r>
            <a:r>
              <a:rPr lang="en-US" sz="5400" b="1" u="sng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5400" b="1" u="sng" kern="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cs typeface="Arial" charset="0"/>
              </a:rPr>
              <a:t>dụng</a:t>
            </a:r>
            <a:endParaRPr lang="en-US" sz="5400" b="1" u="sng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202755" name="Picture 22" descr="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22" y="4152933"/>
            <a:ext cx="3196167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6" name="Picture 129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613198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142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ounded Rectangle 1"/>
          <p:cNvSpPr>
            <a:spLocks noChangeArrowheads="1"/>
          </p:cNvSpPr>
          <p:nvPr/>
        </p:nvSpPr>
        <p:spPr bwMode="auto">
          <a:xfrm>
            <a:off x="1968507" y="158750"/>
            <a:ext cx="9455151" cy="846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ltGray">
          <a:xfrm>
            <a:off x="2302941" y="312738"/>
            <a:ext cx="965835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CC"/>
                </a:solidFill>
                <a:latin typeface="Calibri" pitchFamily="34" charset="0"/>
                <a:cs typeface="Arial" charset="0"/>
              </a:rPr>
              <a:t>Phát biểu nào sau đây không đúng?</a:t>
            </a:r>
          </a:p>
        </p:txBody>
      </p:sp>
      <p:grpSp>
        <p:nvGrpSpPr>
          <p:cNvPr id="203780" name="Group 3"/>
          <p:cNvGrpSpPr>
            <a:grpSpLocks/>
          </p:cNvGrpSpPr>
          <p:nvPr/>
        </p:nvGrpSpPr>
        <p:grpSpPr bwMode="auto">
          <a:xfrm>
            <a:off x="241307" y="1905000"/>
            <a:ext cx="11385551" cy="827088"/>
            <a:chOff x="4343400" y="1393503"/>
            <a:chExt cx="9200577" cy="858838"/>
          </a:xfrm>
        </p:grpSpPr>
        <p:grpSp>
          <p:nvGrpSpPr>
            <p:cNvPr id="203818" name="Group 2"/>
            <p:cNvGrpSpPr>
              <a:grpSpLocks/>
            </p:cNvGrpSpPr>
            <p:nvPr/>
          </p:nvGrpSpPr>
          <p:grpSpPr bwMode="auto">
            <a:xfrm>
              <a:off x="4343400" y="1393503"/>
              <a:ext cx="9200577" cy="858838"/>
              <a:chOff x="4191000" y="949866"/>
              <a:chExt cx="9200577" cy="858838"/>
            </a:xfrm>
          </p:grpSpPr>
          <p:sp>
            <p:nvSpPr>
              <p:cNvPr id="203820" name="AutoShape 4"/>
              <p:cNvSpPr>
                <a:spLocks noChangeArrowheads="1"/>
              </p:cNvSpPr>
              <p:nvPr/>
            </p:nvSpPr>
            <p:spPr bwMode="gray">
              <a:xfrm>
                <a:off x="4799927" y="991077"/>
                <a:ext cx="8591650" cy="665971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9426A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FF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grpSp>
            <p:nvGrpSpPr>
              <p:cNvPr id="203821" name="Group 17"/>
              <p:cNvGrpSpPr>
                <a:grpSpLocks/>
              </p:cNvGrpSpPr>
              <p:nvPr/>
            </p:nvGrpSpPr>
            <p:grpSpPr bwMode="auto">
              <a:xfrm>
                <a:off x="4191000" y="949866"/>
                <a:ext cx="838200" cy="858838"/>
                <a:chOff x="1816" y="1900"/>
                <a:chExt cx="160" cy="160"/>
              </a:xfrm>
            </p:grpSpPr>
            <p:pic>
              <p:nvPicPr>
                <p:cNvPr id="203823" name="Picture 18" descr="shadow_1_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816" y="1900"/>
                  <a:ext cx="160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03824" name="Group 19"/>
                <p:cNvGrpSpPr>
                  <a:grpSpLocks/>
                </p:cNvGrpSpPr>
                <p:nvPr/>
              </p:nvGrpSpPr>
              <p:grpSpPr bwMode="auto">
                <a:xfrm>
                  <a:off x="1835" y="1903"/>
                  <a:ext cx="126" cy="126"/>
                  <a:chOff x="1824" y="1902"/>
                  <a:chExt cx="144" cy="144"/>
                </a:xfrm>
              </p:grpSpPr>
              <p:sp>
                <p:nvSpPr>
                  <p:cNvPr id="85" name="Oval 20"/>
                  <p:cNvSpPr>
                    <a:spLocks noChangeArrowheads="1"/>
                  </p:cNvSpPr>
                  <p:nvPr/>
                </p:nvSpPr>
                <p:spPr bwMode="gray">
                  <a:xfrm>
                    <a:off x="1824" y="1902"/>
                    <a:ext cx="144" cy="14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50000">
                        <a:srgbClr val="FF7A37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6350" algn="ctr">
                    <a:solidFill>
                      <a:srgbClr val="FF7A37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vi-VN" sz="2400" b="1" kern="0">
                      <a:solidFill>
                        <a:srgbClr val="F54461"/>
                      </a:solidFill>
                      <a:ea typeface="Microsoft YaHei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6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1844" y="1922"/>
                    <a:ext cx="105" cy="105"/>
                  </a:xfrm>
                  <a:prstGeom prst="ellipse">
                    <a:avLst/>
                  </a:prstGeom>
                  <a:solidFill>
                    <a:srgbClr val="FF7A37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vi-VN" sz="2400" b="1" kern="0">
                      <a:solidFill>
                        <a:srgbClr val="F54461"/>
                      </a:solidFill>
                      <a:ea typeface="Microsoft YaHei" pitchFamily="34" charset="-122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03822" name="Rectangle 2"/>
              <p:cNvSpPr>
                <a:spLocks noChangeArrowheads="1"/>
              </p:cNvSpPr>
              <p:nvPr/>
            </p:nvSpPr>
            <p:spPr bwMode="auto">
              <a:xfrm>
                <a:off x="5084842" y="990600"/>
                <a:ext cx="4841074" cy="479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pt-BR" altLang="en-US" sz="2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pt-BR" altLang="en-US" sz="2400" b="1" baseline="-250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altLang="en-US" sz="2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là oxit trung tính (oxit không tạo muối). </a:t>
                </a:r>
                <a:endParaRPr lang="en-US" alt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4" name="Rectangle 73"/>
            <p:cNvSpPr/>
            <p:nvPr/>
          </p:nvSpPr>
          <p:spPr bwMode="auto">
            <a:xfrm>
              <a:off x="4591126" y="1440530"/>
              <a:ext cx="388871" cy="60722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gradFill flip="none" rotWithShape="1">
                    <a:gsLst>
                      <a:gs pos="0">
                        <a:srgbClr val="FFFFCC"/>
                      </a:gs>
                      <a:gs pos="100000">
                        <a:srgbClr val="FFFFFF"/>
                      </a:gs>
                    </a:gsLst>
                    <a:lin ang="0" scaled="1"/>
                    <a:tileRect/>
                  </a:gradFill>
                  <a:effectLst>
                    <a:glow rad="101600">
                      <a:srgbClr val="5C7BB7">
                        <a:lumMod val="50000"/>
                        <a:alpha val="60000"/>
                      </a:srgbClr>
                    </a:glow>
                  </a:effectLst>
                  <a:ea typeface="Microsoft YaHei" pitchFamily="34" charset="-122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203781" name="Group 99"/>
          <p:cNvGrpSpPr>
            <a:grpSpLocks/>
          </p:cNvGrpSpPr>
          <p:nvPr/>
        </p:nvGrpSpPr>
        <p:grpSpPr bwMode="auto">
          <a:xfrm>
            <a:off x="406401" y="5497524"/>
            <a:ext cx="11220451" cy="827087"/>
            <a:chOff x="4343400" y="1393503"/>
            <a:chExt cx="9086884" cy="858838"/>
          </a:xfrm>
        </p:grpSpPr>
        <p:grpSp>
          <p:nvGrpSpPr>
            <p:cNvPr id="203809" name="Group 100"/>
            <p:cNvGrpSpPr>
              <a:grpSpLocks/>
            </p:cNvGrpSpPr>
            <p:nvPr/>
          </p:nvGrpSpPr>
          <p:grpSpPr bwMode="auto">
            <a:xfrm>
              <a:off x="4343400" y="1393503"/>
              <a:ext cx="9086884" cy="858838"/>
              <a:chOff x="4191000" y="949866"/>
              <a:chExt cx="9086884" cy="858838"/>
            </a:xfrm>
          </p:grpSpPr>
          <p:sp>
            <p:nvSpPr>
              <p:cNvPr id="203811" name="AutoShape 4"/>
              <p:cNvSpPr>
                <a:spLocks noChangeArrowheads="1"/>
              </p:cNvSpPr>
              <p:nvPr/>
            </p:nvSpPr>
            <p:spPr bwMode="gray">
              <a:xfrm>
                <a:off x="4800601" y="990600"/>
                <a:ext cx="8477283" cy="665285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9426A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FF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grpSp>
            <p:nvGrpSpPr>
              <p:cNvPr id="203812" name="Group 17"/>
              <p:cNvGrpSpPr>
                <a:grpSpLocks/>
              </p:cNvGrpSpPr>
              <p:nvPr/>
            </p:nvGrpSpPr>
            <p:grpSpPr bwMode="auto">
              <a:xfrm>
                <a:off x="4191000" y="949866"/>
                <a:ext cx="838200" cy="858838"/>
                <a:chOff x="1816" y="1900"/>
                <a:chExt cx="160" cy="160"/>
              </a:xfrm>
            </p:grpSpPr>
            <p:pic>
              <p:nvPicPr>
                <p:cNvPr id="203814" name="Picture 18" descr="shadow_1_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816" y="1900"/>
                  <a:ext cx="160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03815" name="Group 19"/>
                <p:cNvGrpSpPr>
                  <a:grpSpLocks/>
                </p:cNvGrpSpPr>
                <p:nvPr/>
              </p:nvGrpSpPr>
              <p:grpSpPr bwMode="auto">
                <a:xfrm>
                  <a:off x="1826" y="1903"/>
                  <a:ext cx="134" cy="126"/>
                  <a:chOff x="1812" y="1902"/>
                  <a:chExt cx="153" cy="144"/>
                </a:xfrm>
              </p:grpSpPr>
              <p:sp>
                <p:nvSpPr>
                  <p:cNvPr id="95" name="Oval 20"/>
                  <p:cNvSpPr>
                    <a:spLocks noChangeArrowheads="1"/>
                  </p:cNvSpPr>
                  <p:nvPr/>
                </p:nvSpPr>
                <p:spPr bwMode="gray">
                  <a:xfrm>
                    <a:off x="1812" y="1902"/>
                    <a:ext cx="153" cy="14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50000">
                        <a:srgbClr val="FF7A37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6350" algn="ctr">
                    <a:solidFill>
                      <a:srgbClr val="FF7A37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vi-VN" sz="2400" b="1" kern="0">
                      <a:solidFill>
                        <a:srgbClr val="F54461"/>
                      </a:solidFill>
                      <a:ea typeface="Microsoft YaHei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6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1835" y="1922"/>
                    <a:ext cx="112" cy="105"/>
                  </a:xfrm>
                  <a:prstGeom prst="ellipse">
                    <a:avLst/>
                  </a:prstGeom>
                  <a:solidFill>
                    <a:srgbClr val="FF7A37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vi-VN" sz="2400" b="1" kern="0">
                      <a:solidFill>
                        <a:srgbClr val="F54461"/>
                      </a:solidFill>
                      <a:ea typeface="Microsoft YaHei" pitchFamily="34" charset="-122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03813" name="Rectangle 2"/>
              <p:cNvSpPr>
                <a:spLocks noChangeArrowheads="1"/>
              </p:cNvSpPr>
              <p:nvPr/>
            </p:nvSpPr>
            <p:spPr bwMode="auto">
              <a:xfrm>
                <a:off x="5013839" y="990600"/>
                <a:ext cx="5813564" cy="479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pt-BR" altLang="en-US" sz="2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Khí than ướt, khí lò ga được dùng làm nhiên liệu khí </a:t>
                </a:r>
                <a:endParaRPr lang="en-US" alt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9" name="Rectangle 88"/>
            <p:cNvSpPr/>
            <p:nvPr/>
          </p:nvSpPr>
          <p:spPr bwMode="auto">
            <a:xfrm>
              <a:off x="4479384" y="1444163"/>
              <a:ext cx="553744" cy="607223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gradFill flip="none" rotWithShape="1">
                    <a:gsLst>
                      <a:gs pos="0">
                        <a:srgbClr val="FFFFCC"/>
                      </a:gs>
                      <a:gs pos="100000">
                        <a:srgbClr val="FFFFFF"/>
                      </a:gs>
                    </a:gsLst>
                    <a:lin ang="0" scaled="1"/>
                    <a:tileRect/>
                  </a:gradFill>
                  <a:effectLst>
                    <a:glow rad="101600">
                      <a:srgbClr val="5C7BB7">
                        <a:lumMod val="50000"/>
                        <a:alpha val="60000"/>
                      </a:srgbClr>
                    </a:glow>
                  </a:effectLst>
                  <a:ea typeface="Microsoft YaHei" pitchFamily="34" charset="-122"/>
                  <a:cs typeface="Arial" pitchFamily="34" charset="0"/>
                </a:rPr>
                <a:t>D</a:t>
              </a:r>
            </a:p>
          </p:txBody>
        </p:sp>
      </p:grpSp>
      <p:grpSp>
        <p:nvGrpSpPr>
          <p:cNvPr id="203782" name="Group 56"/>
          <p:cNvGrpSpPr>
            <a:grpSpLocks/>
          </p:cNvGrpSpPr>
          <p:nvPr/>
        </p:nvGrpSpPr>
        <p:grpSpPr bwMode="auto">
          <a:xfrm>
            <a:off x="304801" y="2895601"/>
            <a:ext cx="11322051" cy="1059442"/>
            <a:chOff x="4343400" y="1393512"/>
            <a:chExt cx="9077349" cy="1060044"/>
          </a:xfrm>
        </p:grpSpPr>
        <p:grpSp>
          <p:nvGrpSpPr>
            <p:cNvPr id="203800" name="Group 57"/>
            <p:cNvGrpSpPr>
              <a:grpSpLocks/>
            </p:cNvGrpSpPr>
            <p:nvPr/>
          </p:nvGrpSpPr>
          <p:grpSpPr bwMode="auto">
            <a:xfrm>
              <a:off x="4343400" y="1393512"/>
              <a:ext cx="9077349" cy="1060044"/>
              <a:chOff x="4191000" y="949875"/>
              <a:chExt cx="9077349" cy="1060044"/>
            </a:xfrm>
          </p:grpSpPr>
          <p:sp>
            <p:nvSpPr>
              <p:cNvPr id="203802" name="AutoShape 4"/>
              <p:cNvSpPr>
                <a:spLocks noChangeArrowheads="1"/>
              </p:cNvSpPr>
              <p:nvPr/>
            </p:nvSpPr>
            <p:spPr bwMode="gray">
              <a:xfrm>
                <a:off x="4715315" y="990600"/>
                <a:ext cx="8553034" cy="1018740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9426A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FF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grpSp>
            <p:nvGrpSpPr>
              <p:cNvPr id="203803" name="Group 17"/>
              <p:cNvGrpSpPr>
                <a:grpSpLocks/>
              </p:cNvGrpSpPr>
              <p:nvPr/>
            </p:nvGrpSpPr>
            <p:grpSpPr bwMode="auto">
              <a:xfrm>
                <a:off x="4191000" y="949875"/>
                <a:ext cx="838200" cy="874942"/>
                <a:chOff x="1816" y="1900"/>
                <a:chExt cx="160" cy="163"/>
              </a:xfrm>
            </p:grpSpPr>
            <p:pic>
              <p:nvPicPr>
                <p:cNvPr id="203805" name="Picture 18" descr="shadow_1_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816" y="1900"/>
                  <a:ext cx="160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03806" name="Group 19"/>
                <p:cNvGrpSpPr>
                  <a:grpSpLocks/>
                </p:cNvGrpSpPr>
                <p:nvPr/>
              </p:nvGrpSpPr>
              <p:grpSpPr bwMode="auto">
                <a:xfrm>
                  <a:off x="1824" y="1937"/>
                  <a:ext cx="126" cy="126"/>
                  <a:chOff x="1811" y="1941"/>
                  <a:chExt cx="144" cy="144"/>
                </a:xfrm>
              </p:grpSpPr>
              <p:sp>
                <p:nvSpPr>
                  <p:cNvPr id="109" name="Oval 20"/>
                  <p:cNvSpPr>
                    <a:spLocks noChangeArrowheads="1"/>
                  </p:cNvSpPr>
                  <p:nvPr/>
                </p:nvSpPr>
                <p:spPr bwMode="gray">
                  <a:xfrm>
                    <a:off x="1811" y="1941"/>
                    <a:ext cx="144" cy="14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50000">
                        <a:srgbClr val="FF7A37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6350" algn="ctr">
                    <a:solidFill>
                      <a:srgbClr val="FF7A37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vi-VN" sz="2400" b="1" kern="0">
                      <a:solidFill>
                        <a:srgbClr val="F54461"/>
                      </a:solidFill>
                      <a:ea typeface="Microsoft YaHei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0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1831" y="1961"/>
                    <a:ext cx="105" cy="105"/>
                  </a:xfrm>
                  <a:prstGeom prst="ellipse">
                    <a:avLst/>
                  </a:prstGeom>
                  <a:solidFill>
                    <a:srgbClr val="FF7A37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vi-VN" sz="2400" b="1" kern="0">
                      <a:solidFill>
                        <a:srgbClr val="F54461"/>
                      </a:solidFill>
                      <a:ea typeface="Microsoft YaHei" pitchFamily="34" charset="-122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03804" name="Rectangle 2"/>
              <p:cNvSpPr>
                <a:spLocks noChangeArrowheads="1"/>
              </p:cNvSpPr>
              <p:nvPr/>
            </p:nvSpPr>
            <p:spPr bwMode="auto">
              <a:xfrm>
                <a:off x="5084841" y="990600"/>
                <a:ext cx="6074078" cy="1019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pt-BR" altLang="en-US" sz="2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CO có tính khử mạnh, khử được tất cả các oxit kim loại </a:t>
                </a:r>
              </a:p>
              <a:p>
                <a:pPr eaLnBrk="0" fontAlgn="base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pt-BR" altLang="en-US" sz="2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ở nhiệt độ cao. </a:t>
                </a:r>
                <a:endParaRPr lang="en-US" alt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1" name="Rectangle 100"/>
            <p:cNvSpPr/>
            <p:nvPr/>
          </p:nvSpPr>
          <p:spPr bwMode="auto">
            <a:xfrm>
              <a:off x="4522447" y="1636322"/>
              <a:ext cx="385814" cy="58510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gradFill flip="none" rotWithShape="1">
                    <a:gsLst>
                      <a:gs pos="0">
                        <a:srgbClr val="FFFFCC"/>
                      </a:gs>
                      <a:gs pos="100000">
                        <a:srgbClr val="FFFFFF"/>
                      </a:gs>
                    </a:gsLst>
                    <a:lin ang="0" scaled="1"/>
                    <a:tileRect/>
                  </a:gradFill>
                  <a:effectLst>
                    <a:glow rad="101600">
                      <a:srgbClr val="5C7BB7">
                        <a:lumMod val="50000"/>
                        <a:alpha val="60000"/>
                      </a:srgbClr>
                    </a:glow>
                  </a:effectLst>
                  <a:ea typeface="Microsoft YaHei" pitchFamily="34" charset="-122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203783" name="Group 69"/>
          <p:cNvGrpSpPr>
            <a:grpSpLocks/>
          </p:cNvGrpSpPr>
          <p:nvPr/>
        </p:nvGrpSpPr>
        <p:grpSpPr bwMode="auto">
          <a:xfrm>
            <a:off x="387351" y="4419600"/>
            <a:ext cx="11239500" cy="827088"/>
            <a:chOff x="4343400" y="1393503"/>
            <a:chExt cx="10587778" cy="858838"/>
          </a:xfrm>
        </p:grpSpPr>
        <p:grpSp>
          <p:nvGrpSpPr>
            <p:cNvPr id="203791" name="Group 70"/>
            <p:cNvGrpSpPr>
              <a:grpSpLocks/>
            </p:cNvGrpSpPr>
            <p:nvPr/>
          </p:nvGrpSpPr>
          <p:grpSpPr bwMode="auto">
            <a:xfrm>
              <a:off x="4343400" y="1393503"/>
              <a:ext cx="10587778" cy="858838"/>
              <a:chOff x="4191000" y="949866"/>
              <a:chExt cx="10587778" cy="858838"/>
            </a:xfrm>
          </p:grpSpPr>
          <p:sp>
            <p:nvSpPr>
              <p:cNvPr id="203793" name="AutoShape 4"/>
              <p:cNvSpPr>
                <a:spLocks noChangeArrowheads="1"/>
              </p:cNvSpPr>
              <p:nvPr/>
            </p:nvSpPr>
            <p:spPr bwMode="gray">
              <a:xfrm>
                <a:off x="4800600" y="990600"/>
                <a:ext cx="9978178" cy="665285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9426A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FF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grpSp>
            <p:nvGrpSpPr>
              <p:cNvPr id="203794" name="Group 17"/>
              <p:cNvGrpSpPr>
                <a:grpSpLocks/>
              </p:cNvGrpSpPr>
              <p:nvPr/>
            </p:nvGrpSpPr>
            <p:grpSpPr bwMode="auto">
              <a:xfrm>
                <a:off x="4191000" y="949866"/>
                <a:ext cx="838200" cy="858838"/>
                <a:chOff x="1816" y="1900"/>
                <a:chExt cx="160" cy="160"/>
              </a:xfrm>
            </p:grpSpPr>
            <p:pic>
              <p:nvPicPr>
                <p:cNvPr id="203796" name="Picture 18" descr="shadow_1_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816" y="1900"/>
                  <a:ext cx="160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03797" name="Group 19"/>
                <p:cNvGrpSpPr>
                  <a:grpSpLocks/>
                </p:cNvGrpSpPr>
                <p:nvPr/>
              </p:nvGrpSpPr>
              <p:grpSpPr bwMode="auto">
                <a:xfrm>
                  <a:off x="1822" y="1903"/>
                  <a:ext cx="149" cy="126"/>
                  <a:chOff x="1818" y="1902"/>
                  <a:chExt cx="171" cy="144"/>
                </a:xfrm>
              </p:grpSpPr>
              <p:sp>
                <p:nvSpPr>
                  <p:cNvPr id="128" name="Oval 20"/>
                  <p:cNvSpPr>
                    <a:spLocks noChangeArrowheads="1"/>
                  </p:cNvSpPr>
                  <p:nvPr/>
                </p:nvSpPr>
                <p:spPr bwMode="gray">
                  <a:xfrm>
                    <a:off x="1818" y="1902"/>
                    <a:ext cx="171" cy="14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50000">
                        <a:srgbClr val="FF7A37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6350" algn="ctr">
                    <a:solidFill>
                      <a:srgbClr val="FF7A37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vi-VN" sz="2400" b="1" kern="0">
                      <a:solidFill>
                        <a:srgbClr val="F54461"/>
                      </a:solidFill>
                      <a:ea typeface="Microsoft YaHei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9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1843" y="1922"/>
                    <a:ext cx="120" cy="105"/>
                  </a:xfrm>
                  <a:prstGeom prst="ellipse">
                    <a:avLst/>
                  </a:prstGeom>
                  <a:solidFill>
                    <a:srgbClr val="FF7A37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vi-VN" sz="2400" b="1" kern="0">
                      <a:solidFill>
                        <a:srgbClr val="F54461"/>
                      </a:solidFill>
                      <a:ea typeface="Microsoft YaHei" pitchFamily="34" charset="-122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03795" name="Rectangle 2"/>
              <p:cNvSpPr>
                <a:spLocks noChangeArrowheads="1"/>
              </p:cNvSpPr>
              <p:nvPr/>
            </p:nvSpPr>
            <p:spPr bwMode="auto">
              <a:xfrm>
                <a:off x="5084842" y="990600"/>
                <a:ext cx="6313833" cy="5369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pt-BR" altLang="en-US" sz="2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CO là chất khí không màu, không mùi và rất độc.</a:t>
                </a:r>
                <a:endParaRPr lang="en-US" alt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5" name="Rectangle 114"/>
            <p:cNvSpPr/>
            <p:nvPr/>
          </p:nvSpPr>
          <p:spPr bwMode="auto">
            <a:xfrm>
              <a:off x="4481879" y="1444162"/>
              <a:ext cx="553331" cy="607224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gradFill flip="none" rotWithShape="1">
                    <a:gsLst>
                      <a:gs pos="0">
                        <a:srgbClr val="FFFFCC"/>
                      </a:gs>
                      <a:gs pos="100000">
                        <a:srgbClr val="FFFFFF"/>
                      </a:gs>
                    </a:gsLst>
                    <a:lin ang="0" scaled="1"/>
                    <a:tileRect/>
                  </a:gradFill>
                  <a:effectLst>
                    <a:glow rad="101600">
                      <a:srgbClr val="5C7BB7">
                        <a:lumMod val="50000"/>
                        <a:alpha val="60000"/>
                      </a:srgbClr>
                    </a:glow>
                  </a:effectLst>
                  <a:ea typeface="Microsoft YaHei" pitchFamily="34" charset="-122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203784" name="Group 26"/>
          <p:cNvGrpSpPr>
            <a:grpSpLocks/>
          </p:cNvGrpSpPr>
          <p:nvPr/>
        </p:nvGrpSpPr>
        <p:grpSpPr bwMode="auto">
          <a:xfrm>
            <a:off x="101600" y="-12700"/>
            <a:ext cx="1780117" cy="1308100"/>
            <a:chOff x="2172" y="1440"/>
            <a:chExt cx="1956" cy="1957"/>
          </a:xfrm>
        </p:grpSpPr>
        <p:sp>
          <p:nvSpPr>
            <p:cNvPr id="135" name="Freeform 4">
              <a:hlinkClick r:id="" action="ppaction://noaction"/>
            </p:cNvPr>
            <p:cNvSpPr>
              <a:spLocks/>
            </p:cNvSpPr>
            <p:nvPr/>
          </p:nvSpPr>
          <p:spPr bwMode="gray">
            <a:xfrm>
              <a:off x="2172" y="1440"/>
              <a:ext cx="1956" cy="1957"/>
            </a:xfrm>
            <a:custGeom>
              <a:avLst/>
              <a:gdLst/>
              <a:ahLst/>
              <a:cxnLst>
                <a:cxn ang="0">
                  <a:pos x="1956" y="923"/>
                </a:cxn>
                <a:cxn ang="0">
                  <a:pos x="1808" y="869"/>
                </a:cxn>
                <a:cxn ang="0">
                  <a:pos x="1937" y="778"/>
                </a:cxn>
                <a:cxn ang="0">
                  <a:pos x="1767" y="700"/>
                </a:cxn>
                <a:cxn ang="0">
                  <a:pos x="1732" y="616"/>
                </a:cxn>
                <a:cxn ang="0">
                  <a:pos x="1798" y="441"/>
                </a:cxn>
                <a:cxn ang="0">
                  <a:pos x="1642" y="469"/>
                </a:cxn>
                <a:cxn ang="0">
                  <a:pos x="1709" y="325"/>
                </a:cxn>
                <a:cxn ang="0">
                  <a:pos x="1522" y="344"/>
                </a:cxn>
                <a:cxn ang="0">
                  <a:pos x="1450" y="287"/>
                </a:cxn>
                <a:cxn ang="0">
                  <a:pos x="1419" y="103"/>
                </a:cxn>
                <a:cxn ang="0">
                  <a:pos x="1298" y="205"/>
                </a:cxn>
                <a:cxn ang="0">
                  <a:pos x="1285" y="47"/>
                </a:cxn>
                <a:cxn ang="0">
                  <a:pos x="1132" y="156"/>
                </a:cxn>
                <a:cxn ang="0">
                  <a:pos x="1041" y="144"/>
                </a:cxn>
                <a:cxn ang="0">
                  <a:pos x="923" y="0"/>
                </a:cxn>
                <a:cxn ang="0">
                  <a:pos x="869" y="148"/>
                </a:cxn>
                <a:cxn ang="0">
                  <a:pos x="779" y="19"/>
                </a:cxn>
                <a:cxn ang="0">
                  <a:pos x="700" y="189"/>
                </a:cxn>
                <a:cxn ang="0">
                  <a:pos x="616" y="224"/>
                </a:cxn>
                <a:cxn ang="0">
                  <a:pos x="441" y="159"/>
                </a:cxn>
                <a:cxn ang="0">
                  <a:pos x="469" y="314"/>
                </a:cxn>
                <a:cxn ang="0">
                  <a:pos x="326" y="246"/>
                </a:cxn>
                <a:cxn ang="0">
                  <a:pos x="343" y="434"/>
                </a:cxn>
                <a:cxn ang="0">
                  <a:pos x="288" y="507"/>
                </a:cxn>
                <a:cxn ang="0">
                  <a:pos x="103" y="536"/>
                </a:cxn>
                <a:cxn ang="0">
                  <a:pos x="205" y="658"/>
                </a:cxn>
                <a:cxn ang="0">
                  <a:pos x="48" y="671"/>
                </a:cxn>
                <a:cxn ang="0">
                  <a:pos x="156" y="824"/>
                </a:cxn>
                <a:cxn ang="0">
                  <a:pos x="144" y="914"/>
                </a:cxn>
                <a:cxn ang="0">
                  <a:pos x="0" y="1034"/>
                </a:cxn>
                <a:cxn ang="0">
                  <a:pos x="148" y="1088"/>
                </a:cxn>
                <a:cxn ang="0">
                  <a:pos x="19" y="1178"/>
                </a:cxn>
                <a:cxn ang="0">
                  <a:pos x="189" y="1255"/>
                </a:cxn>
                <a:cxn ang="0">
                  <a:pos x="224" y="1341"/>
                </a:cxn>
                <a:cxn ang="0">
                  <a:pos x="159" y="1514"/>
                </a:cxn>
                <a:cxn ang="0">
                  <a:pos x="314" y="1488"/>
                </a:cxn>
                <a:cxn ang="0">
                  <a:pos x="247" y="1631"/>
                </a:cxn>
                <a:cxn ang="0">
                  <a:pos x="434" y="1613"/>
                </a:cxn>
                <a:cxn ang="0">
                  <a:pos x="506" y="1670"/>
                </a:cxn>
                <a:cxn ang="0">
                  <a:pos x="537" y="1854"/>
                </a:cxn>
                <a:cxn ang="0">
                  <a:pos x="658" y="1752"/>
                </a:cxn>
                <a:cxn ang="0">
                  <a:pos x="671" y="1909"/>
                </a:cxn>
                <a:cxn ang="0">
                  <a:pos x="824" y="1801"/>
                </a:cxn>
                <a:cxn ang="0">
                  <a:pos x="914" y="1813"/>
                </a:cxn>
                <a:cxn ang="0">
                  <a:pos x="1033" y="1957"/>
                </a:cxn>
                <a:cxn ang="0">
                  <a:pos x="1087" y="1809"/>
                </a:cxn>
                <a:cxn ang="0">
                  <a:pos x="1178" y="1937"/>
                </a:cxn>
                <a:cxn ang="0">
                  <a:pos x="1255" y="1769"/>
                </a:cxn>
                <a:cxn ang="0">
                  <a:pos x="1341" y="1733"/>
                </a:cxn>
                <a:cxn ang="0">
                  <a:pos x="1515" y="1798"/>
                </a:cxn>
                <a:cxn ang="0">
                  <a:pos x="1488" y="1643"/>
                </a:cxn>
                <a:cxn ang="0">
                  <a:pos x="1630" y="1710"/>
                </a:cxn>
                <a:cxn ang="0">
                  <a:pos x="1613" y="1523"/>
                </a:cxn>
                <a:cxn ang="0">
                  <a:pos x="1670" y="1450"/>
                </a:cxn>
                <a:cxn ang="0">
                  <a:pos x="1853" y="1420"/>
                </a:cxn>
                <a:cxn ang="0">
                  <a:pos x="1751" y="1299"/>
                </a:cxn>
                <a:cxn ang="0">
                  <a:pos x="1908" y="1284"/>
                </a:cxn>
                <a:cxn ang="0">
                  <a:pos x="1801" y="1133"/>
                </a:cxn>
                <a:cxn ang="0">
                  <a:pos x="1812" y="1041"/>
                </a:cxn>
              </a:cxnLst>
              <a:rect l="0" t="0" r="r" b="b"/>
              <a:pathLst>
                <a:path w="1956" h="1957">
                  <a:moveTo>
                    <a:pt x="1956" y="1034"/>
                  </a:moveTo>
                  <a:lnTo>
                    <a:pt x="1956" y="923"/>
                  </a:lnTo>
                  <a:lnTo>
                    <a:pt x="1812" y="914"/>
                  </a:lnTo>
                  <a:lnTo>
                    <a:pt x="1808" y="869"/>
                  </a:lnTo>
                  <a:lnTo>
                    <a:pt x="1801" y="824"/>
                  </a:lnTo>
                  <a:lnTo>
                    <a:pt x="1937" y="778"/>
                  </a:lnTo>
                  <a:lnTo>
                    <a:pt x="1908" y="671"/>
                  </a:lnTo>
                  <a:lnTo>
                    <a:pt x="1767" y="700"/>
                  </a:lnTo>
                  <a:lnTo>
                    <a:pt x="1751" y="658"/>
                  </a:lnTo>
                  <a:lnTo>
                    <a:pt x="1732" y="616"/>
                  </a:lnTo>
                  <a:lnTo>
                    <a:pt x="1853" y="536"/>
                  </a:lnTo>
                  <a:lnTo>
                    <a:pt x="1798" y="441"/>
                  </a:lnTo>
                  <a:lnTo>
                    <a:pt x="1670" y="507"/>
                  </a:lnTo>
                  <a:lnTo>
                    <a:pt x="1642" y="469"/>
                  </a:lnTo>
                  <a:lnTo>
                    <a:pt x="1613" y="434"/>
                  </a:lnTo>
                  <a:lnTo>
                    <a:pt x="1709" y="325"/>
                  </a:lnTo>
                  <a:lnTo>
                    <a:pt x="1630" y="246"/>
                  </a:lnTo>
                  <a:lnTo>
                    <a:pt x="1522" y="344"/>
                  </a:lnTo>
                  <a:lnTo>
                    <a:pt x="1488" y="314"/>
                  </a:lnTo>
                  <a:lnTo>
                    <a:pt x="1450" y="287"/>
                  </a:lnTo>
                  <a:lnTo>
                    <a:pt x="1515" y="159"/>
                  </a:lnTo>
                  <a:lnTo>
                    <a:pt x="1419" y="103"/>
                  </a:lnTo>
                  <a:lnTo>
                    <a:pt x="1341" y="224"/>
                  </a:lnTo>
                  <a:lnTo>
                    <a:pt x="1298" y="205"/>
                  </a:lnTo>
                  <a:lnTo>
                    <a:pt x="1256" y="189"/>
                  </a:lnTo>
                  <a:lnTo>
                    <a:pt x="1285" y="47"/>
                  </a:lnTo>
                  <a:lnTo>
                    <a:pt x="1178" y="19"/>
                  </a:lnTo>
                  <a:lnTo>
                    <a:pt x="1132" y="156"/>
                  </a:lnTo>
                  <a:lnTo>
                    <a:pt x="1087" y="148"/>
                  </a:lnTo>
                  <a:lnTo>
                    <a:pt x="1041" y="144"/>
                  </a:lnTo>
                  <a:lnTo>
                    <a:pt x="1033" y="0"/>
                  </a:lnTo>
                  <a:lnTo>
                    <a:pt x="923" y="0"/>
                  </a:lnTo>
                  <a:lnTo>
                    <a:pt x="914" y="144"/>
                  </a:lnTo>
                  <a:lnTo>
                    <a:pt x="869" y="148"/>
                  </a:lnTo>
                  <a:lnTo>
                    <a:pt x="824" y="156"/>
                  </a:lnTo>
                  <a:lnTo>
                    <a:pt x="779" y="19"/>
                  </a:lnTo>
                  <a:lnTo>
                    <a:pt x="671" y="47"/>
                  </a:lnTo>
                  <a:lnTo>
                    <a:pt x="700" y="189"/>
                  </a:lnTo>
                  <a:lnTo>
                    <a:pt x="658" y="205"/>
                  </a:lnTo>
                  <a:lnTo>
                    <a:pt x="616" y="224"/>
                  </a:lnTo>
                  <a:lnTo>
                    <a:pt x="537" y="103"/>
                  </a:lnTo>
                  <a:lnTo>
                    <a:pt x="441" y="159"/>
                  </a:lnTo>
                  <a:lnTo>
                    <a:pt x="506" y="287"/>
                  </a:lnTo>
                  <a:lnTo>
                    <a:pt x="469" y="314"/>
                  </a:lnTo>
                  <a:lnTo>
                    <a:pt x="434" y="344"/>
                  </a:lnTo>
                  <a:lnTo>
                    <a:pt x="326" y="246"/>
                  </a:lnTo>
                  <a:lnTo>
                    <a:pt x="247" y="325"/>
                  </a:lnTo>
                  <a:lnTo>
                    <a:pt x="343" y="434"/>
                  </a:lnTo>
                  <a:lnTo>
                    <a:pt x="314" y="469"/>
                  </a:lnTo>
                  <a:lnTo>
                    <a:pt x="288" y="507"/>
                  </a:lnTo>
                  <a:lnTo>
                    <a:pt x="159" y="441"/>
                  </a:lnTo>
                  <a:lnTo>
                    <a:pt x="103" y="536"/>
                  </a:lnTo>
                  <a:lnTo>
                    <a:pt x="224" y="616"/>
                  </a:lnTo>
                  <a:lnTo>
                    <a:pt x="205" y="658"/>
                  </a:lnTo>
                  <a:lnTo>
                    <a:pt x="189" y="700"/>
                  </a:lnTo>
                  <a:lnTo>
                    <a:pt x="48" y="671"/>
                  </a:lnTo>
                  <a:lnTo>
                    <a:pt x="19" y="778"/>
                  </a:lnTo>
                  <a:lnTo>
                    <a:pt x="156" y="824"/>
                  </a:lnTo>
                  <a:lnTo>
                    <a:pt x="148" y="869"/>
                  </a:lnTo>
                  <a:lnTo>
                    <a:pt x="144" y="914"/>
                  </a:lnTo>
                  <a:lnTo>
                    <a:pt x="0" y="923"/>
                  </a:lnTo>
                  <a:lnTo>
                    <a:pt x="0" y="1034"/>
                  </a:lnTo>
                  <a:lnTo>
                    <a:pt x="144" y="1041"/>
                  </a:lnTo>
                  <a:lnTo>
                    <a:pt x="148" y="1088"/>
                  </a:lnTo>
                  <a:lnTo>
                    <a:pt x="156" y="1133"/>
                  </a:lnTo>
                  <a:lnTo>
                    <a:pt x="19" y="1178"/>
                  </a:lnTo>
                  <a:lnTo>
                    <a:pt x="48" y="1284"/>
                  </a:lnTo>
                  <a:lnTo>
                    <a:pt x="189" y="1255"/>
                  </a:lnTo>
                  <a:lnTo>
                    <a:pt x="205" y="1299"/>
                  </a:lnTo>
                  <a:lnTo>
                    <a:pt x="224" y="1341"/>
                  </a:lnTo>
                  <a:lnTo>
                    <a:pt x="103" y="1420"/>
                  </a:lnTo>
                  <a:lnTo>
                    <a:pt x="159" y="1514"/>
                  </a:lnTo>
                  <a:lnTo>
                    <a:pt x="287" y="1450"/>
                  </a:lnTo>
                  <a:lnTo>
                    <a:pt x="314" y="1488"/>
                  </a:lnTo>
                  <a:lnTo>
                    <a:pt x="343" y="1523"/>
                  </a:lnTo>
                  <a:lnTo>
                    <a:pt x="247" y="1631"/>
                  </a:lnTo>
                  <a:lnTo>
                    <a:pt x="326" y="1710"/>
                  </a:lnTo>
                  <a:lnTo>
                    <a:pt x="434" y="1613"/>
                  </a:lnTo>
                  <a:lnTo>
                    <a:pt x="469" y="1643"/>
                  </a:lnTo>
                  <a:lnTo>
                    <a:pt x="506" y="1670"/>
                  </a:lnTo>
                  <a:lnTo>
                    <a:pt x="441" y="1798"/>
                  </a:lnTo>
                  <a:lnTo>
                    <a:pt x="537" y="1854"/>
                  </a:lnTo>
                  <a:lnTo>
                    <a:pt x="616" y="1733"/>
                  </a:lnTo>
                  <a:lnTo>
                    <a:pt x="658" y="1752"/>
                  </a:lnTo>
                  <a:lnTo>
                    <a:pt x="702" y="1768"/>
                  </a:lnTo>
                  <a:lnTo>
                    <a:pt x="671" y="1909"/>
                  </a:lnTo>
                  <a:lnTo>
                    <a:pt x="779" y="1937"/>
                  </a:lnTo>
                  <a:lnTo>
                    <a:pt x="824" y="1801"/>
                  </a:lnTo>
                  <a:lnTo>
                    <a:pt x="869" y="1809"/>
                  </a:lnTo>
                  <a:lnTo>
                    <a:pt x="914" y="1813"/>
                  </a:lnTo>
                  <a:lnTo>
                    <a:pt x="923" y="1957"/>
                  </a:lnTo>
                  <a:lnTo>
                    <a:pt x="1033" y="1957"/>
                  </a:lnTo>
                  <a:lnTo>
                    <a:pt x="1041" y="1813"/>
                  </a:lnTo>
                  <a:lnTo>
                    <a:pt x="1087" y="1809"/>
                  </a:lnTo>
                  <a:lnTo>
                    <a:pt x="1132" y="1801"/>
                  </a:lnTo>
                  <a:lnTo>
                    <a:pt x="1178" y="1937"/>
                  </a:lnTo>
                  <a:lnTo>
                    <a:pt x="1285" y="1909"/>
                  </a:lnTo>
                  <a:lnTo>
                    <a:pt x="1255" y="1769"/>
                  </a:lnTo>
                  <a:lnTo>
                    <a:pt x="1298" y="1752"/>
                  </a:lnTo>
                  <a:lnTo>
                    <a:pt x="1341" y="1733"/>
                  </a:lnTo>
                  <a:lnTo>
                    <a:pt x="1419" y="1854"/>
                  </a:lnTo>
                  <a:lnTo>
                    <a:pt x="1515" y="1798"/>
                  </a:lnTo>
                  <a:lnTo>
                    <a:pt x="1450" y="1670"/>
                  </a:lnTo>
                  <a:lnTo>
                    <a:pt x="1488" y="1643"/>
                  </a:lnTo>
                  <a:lnTo>
                    <a:pt x="1524" y="1613"/>
                  </a:lnTo>
                  <a:lnTo>
                    <a:pt x="1630" y="1710"/>
                  </a:lnTo>
                  <a:lnTo>
                    <a:pt x="1709" y="1631"/>
                  </a:lnTo>
                  <a:lnTo>
                    <a:pt x="1613" y="1523"/>
                  </a:lnTo>
                  <a:lnTo>
                    <a:pt x="1642" y="1488"/>
                  </a:lnTo>
                  <a:lnTo>
                    <a:pt x="1670" y="1450"/>
                  </a:lnTo>
                  <a:lnTo>
                    <a:pt x="1798" y="1514"/>
                  </a:lnTo>
                  <a:lnTo>
                    <a:pt x="1853" y="1420"/>
                  </a:lnTo>
                  <a:lnTo>
                    <a:pt x="1732" y="1341"/>
                  </a:lnTo>
                  <a:lnTo>
                    <a:pt x="1751" y="1299"/>
                  </a:lnTo>
                  <a:lnTo>
                    <a:pt x="1768" y="1255"/>
                  </a:lnTo>
                  <a:lnTo>
                    <a:pt x="1908" y="1284"/>
                  </a:lnTo>
                  <a:lnTo>
                    <a:pt x="1937" y="1178"/>
                  </a:lnTo>
                  <a:lnTo>
                    <a:pt x="1801" y="1133"/>
                  </a:lnTo>
                  <a:lnTo>
                    <a:pt x="1808" y="1088"/>
                  </a:lnTo>
                  <a:lnTo>
                    <a:pt x="1812" y="1041"/>
                  </a:lnTo>
                  <a:lnTo>
                    <a:pt x="1956" y="1034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50000">
                  <a:srgbClr val="FF9900">
                    <a:gamma/>
                    <a:tint val="48627"/>
                    <a:invGamma/>
                  </a:srgbClr>
                </a:gs>
                <a:gs pos="100000">
                  <a:srgbClr val="FF9900"/>
                </a:gs>
              </a:gsLst>
              <a:lin ang="2700000" scaled="1"/>
            </a:gradFill>
            <a:ln w="9525">
              <a:prstDash val="solid"/>
              <a:round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6080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36" name="Oval 20"/>
            <p:cNvSpPr>
              <a:spLocks noChangeArrowheads="1"/>
            </p:cNvSpPr>
            <p:nvPr/>
          </p:nvSpPr>
          <p:spPr bwMode="gray">
            <a:xfrm rot="2506802">
              <a:off x="2665" y="1839"/>
              <a:ext cx="1007" cy="1247"/>
            </a:xfrm>
            <a:prstGeom prst="ellipse">
              <a:avLst/>
            </a:prstGeom>
            <a:gradFill rotWithShape="1">
              <a:gsLst>
                <a:gs pos="0">
                  <a:srgbClr val="B2B2B2">
                    <a:gamma/>
                    <a:shade val="46275"/>
                    <a:invGamma/>
                  </a:srgbClr>
                </a:gs>
                <a:gs pos="50000">
                  <a:srgbClr val="B2B2B2"/>
                </a:gs>
                <a:gs pos="100000">
                  <a:srgbClr val="B2B2B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40" name="Oval 25"/>
            <p:cNvSpPr>
              <a:spLocks noChangeArrowheads="1"/>
            </p:cNvSpPr>
            <p:nvPr/>
          </p:nvSpPr>
          <p:spPr bwMode="gray">
            <a:xfrm rot="2506802">
              <a:off x="2837" y="1960"/>
              <a:ext cx="798" cy="1157"/>
            </a:xfrm>
            <a:prstGeom prst="ellipse">
              <a:avLst/>
            </a:prstGeom>
            <a:solidFill>
              <a:srgbClr val="003399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141" name="Text Box 23"/>
          <p:cNvSpPr txBox="1">
            <a:spLocks noChangeArrowheads="1"/>
          </p:cNvSpPr>
          <p:nvPr/>
        </p:nvSpPr>
        <p:spPr bwMode="gray">
          <a:xfrm>
            <a:off x="677336" y="163513"/>
            <a:ext cx="662517" cy="1014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3786" name="Picture 141" descr="shadow_1_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11"/>
          <a:stretch>
            <a:fillRect/>
          </a:stretch>
        </p:blipFill>
        <p:spPr bwMode="gray">
          <a:xfrm rot="10800000" flipH="1" flipV="1">
            <a:off x="1845733" y="1162061"/>
            <a:ext cx="10077451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/>
          <p:nvPr/>
        </p:nvSpPr>
        <p:spPr bwMode="auto">
          <a:xfrm>
            <a:off x="277574" y="2889889"/>
            <a:ext cx="947847" cy="1107996"/>
          </a:xfrm>
          <a:prstGeom prst="rect">
            <a:avLst/>
          </a:prstGeom>
          <a:solidFill>
            <a:schemeClr val="bg1"/>
          </a:solidFill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6600" b="1" dirty="0">
                <a:solidFill>
                  <a:srgbClr val="C00000"/>
                </a:solidFill>
                <a:effectLst>
                  <a:glow rad="101600">
                    <a:srgbClr val="5C7BB7">
                      <a:lumMod val="50000"/>
                      <a:alpha val="60000"/>
                    </a:srgbClr>
                  </a:glow>
                </a:effectLst>
                <a:ea typeface="Microsoft YaHei" pitchFamily="34" charset="-122"/>
                <a:cs typeface="Arial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665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30" descr="shadow_1_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11"/>
          <a:stretch>
            <a:fillRect/>
          </a:stretch>
        </p:blipFill>
        <p:spPr bwMode="gray">
          <a:xfrm rot="10800000" flipH="1" flipV="1">
            <a:off x="1900769" y="1841500"/>
            <a:ext cx="10077451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827" name="Group 1"/>
          <p:cNvGrpSpPr>
            <a:grpSpLocks/>
          </p:cNvGrpSpPr>
          <p:nvPr/>
        </p:nvGrpSpPr>
        <p:grpSpPr bwMode="auto">
          <a:xfrm>
            <a:off x="425452" y="2530504"/>
            <a:ext cx="2724149" cy="3717925"/>
            <a:chOff x="2504851" y="3597609"/>
            <a:chExt cx="1465042" cy="2893129"/>
          </a:xfrm>
        </p:grpSpPr>
        <p:grpSp>
          <p:nvGrpSpPr>
            <p:cNvPr id="205852" name="Group 31"/>
            <p:cNvGrpSpPr>
              <a:grpSpLocks/>
            </p:cNvGrpSpPr>
            <p:nvPr/>
          </p:nvGrpSpPr>
          <p:grpSpPr bwMode="auto">
            <a:xfrm>
              <a:off x="2569106" y="3597609"/>
              <a:ext cx="1357671" cy="2893129"/>
              <a:chOff x="6861089" y="2648695"/>
              <a:chExt cx="991517" cy="2026143"/>
            </a:xfrm>
          </p:grpSpPr>
          <p:sp>
            <p:nvSpPr>
              <p:cNvPr id="205855" name="Rectangle 41"/>
              <p:cNvSpPr>
                <a:spLocks noChangeArrowheads="1"/>
              </p:cNvSpPr>
              <p:nvPr/>
            </p:nvSpPr>
            <p:spPr bwMode="auto">
              <a:xfrm>
                <a:off x="6861089" y="2648695"/>
                <a:ext cx="991517" cy="963034"/>
              </a:xfrm>
              <a:prstGeom prst="rect">
                <a:avLst/>
              </a:prstGeom>
              <a:solidFill>
                <a:srgbClr val="F5B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43" name="Pentagon 27"/>
              <p:cNvSpPr/>
              <p:nvPr/>
            </p:nvSpPr>
            <p:spPr>
              <a:xfrm rot="16200000" flipH="1" flipV="1">
                <a:off x="6394167" y="3217332"/>
                <a:ext cx="1924057" cy="990954"/>
              </a:xfrm>
              <a:custGeom>
                <a:avLst/>
                <a:gdLst>
                  <a:gd name="connsiteX0" fmla="*/ 0 w 1887538"/>
                  <a:gd name="connsiteY0" fmla="*/ 0 h 990600"/>
                  <a:gd name="connsiteX1" fmla="*/ 1392238 w 1887538"/>
                  <a:gd name="connsiteY1" fmla="*/ 0 h 990600"/>
                  <a:gd name="connsiteX2" fmla="*/ 1887538 w 1887538"/>
                  <a:gd name="connsiteY2" fmla="*/ 495300 h 990600"/>
                  <a:gd name="connsiteX3" fmla="*/ 1392238 w 1887538"/>
                  <a:gd name="connsiteY3" fmla="*/ 990600 h 990600"/>
                  <a:gd name="connsiteX4" fmla="*/ 0 w 1887538"/>
                  <a:gd name="connsiteY4" fmla="*/ 990600 h 990600"/>
                  <a:gd name="connsiteX5" fmla="*/ 0 w 1887538"/>
                  <a:gd name="connsiteY5" fmla="*/ 0 h 990600"/>
                  <a:gd name="connsiteX0" fmla="*/ 0 w 1887538"/>
                  <a:gd name="connsiteY0" fmla="*/ 0 h 990600"/>
                  <a:gd name="connsiteX1" fmla="*/ 807244 w 1887538"/>
                  <a:gd name="connsiteY1" fmla="*/ 794 h 990600"/>
                  <a:gd name="connsiteX2" fmla="*/ 1392238 w 1887538"/>
                  <a:gd name="connsiteY2" fmla="*/ 0 h 990600"/>
                  <a:gd name="connsiteX3" fmla="*/ 1887538 w 1887538"/>
                  <a:gd name="connsiteY3" fmla="*/ 495300 h 990600"/>
                  <a:gd name="connsiteX4" fmla="*/ 1392238 w 1887538"/>
                  <a:gd name="connsiteY4" fmla="*/ 990600 h 990600"/>
                  <a:gd name="connsiteX5" fmla="*/ 0 w 1887538"/>
                  <a:gd name="connsiteY5" fmla="*/ 990600 h 990600"/>
                  <a:gd name="connsiteX6" fmla="*/ 0 w 1887538"/>
                  <a:gd name="connsiteY6" fmla="*/ 0 h 990600"/>
                  <a:gd name="connsiteX0" fmla="*/ 0 w 1887538"/>
                  <a:gd name="connsiteY0" fmla="*/ 990600 h 990600"/>
                  <a:gd name="connsiteX1" fmla="*/ 807244 w 1887538"/>
                  <a:gd name="connsiteY1" fmla="*/ 794 h 990600"/>
                  <a:gd name="connsiteX2" fmla="*/ 1392238 w 1887538"/>
                  <a:gd name="connsiteY2" fmla="*/ 0 h 990600"/>
                  <a:gd name="connsiteX3" fmla="*/ 1887538 w 1887538"/>
                  <a:gd name="connsiteY3" fmla="*/ 495300 h 990600"/>
                  <a:gd name="connsiteX4" fmla="*/ 1392238 w 1887538"/>
                  <a:gd name="connsiteY4" fmla="*/ 990600 h 990600"/>
                  <a:gd name="connsiteX5" fmla="*/ 0 w 1887538"/>
                  <a:gd name="connsiteY5" fmla="*/ 990600 h 990600"/>
                  <a:gd name="connsiteX0" fmla="*/ 0 w 1894682"/>
                  <a:gd name="connsiteY0" fmla="*/ 992982 h 992982"/>
                  <a:gd name="connsiteX1" fmla="*/ 814388 w 1894682"/>
                  <a:gd name="connsiteY1" fmla="*/ 794 h 992982"/>
                  <a:gd name="connsiteX2" fmla="*/ 1399382 w 1894682"/>
                  <a:gd name="connsiteY2" fmla="*/ 0 h 992982"/>
                  <a:gd name="connsiteX3" fmla="*/ 1894682 w 1894682"/>
                  <a:gd name="connsiteY3" fmla="*/ 495300 h 992982"/>
                  <a:gd name="connsiteX4" fmla="*/ 1399382 w 1894682"/>
                  <a:gd name="connsiteY4" fmla="*/ 990600 h 992982"/>
                  <a:gd name="connsiteX5" fmla="*/ 0 w 1894682"/>
                  <a:gd name="connsiteY5" fmla="*/ 992982 h 992982"/>
                  <a:gd name="connsiteX0" fmla="*/ 0 w 1889920"/>
                  <a:gd name="connsiteY0" fmla="*/ 990601 h 990601"/>
                  <a:gd name="connsiteX1" fmla="*/ 809626 w 1889920"/>
                  <a:gd name="connsiteY1" fmla="*/ 794 h 990601"/>
                  <a:gd name="connsiteX2" fmla="*/ 1394620 w 1889920"/>
                  <a:gd name="connsiteY2" fmla="*/ 0 h 990601"/>
                  <a:gd name="connsiteX3" fmla="*/ 1889920 w 1889920"/>
                  <a:gd name="connsiteY3" fmla="*/ 495300 h 990601"/>
                  <a:gd name="connsiteX4" fmla="*/ 1394620 w 1889920"/>
                  <a:gd name="connsiteY4" fmla="*/ 990600 h 990601"/>
                  <a:gd name="connsiteX5" fmla="*/ 0 w 1889920"/>
                  <a:gd name="connsiteY5" fmla="*/ 990601 h 99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9920" h="990601">
                    <a:moveTo>
                      <a:pt x="0" y="990601"/>
                    </a:moveTo>
                    <a:lnTo>
                      <a:pt x="809626" y="794"/>
                    </a:lnTo>
                    <a:lnTo>
                      <a:pt x="1394620" y="0"/>
                    </a:lnTo>
                    <a:lnTo>
                      <a:pt x="1889920" y="495300"/>
                    </a:lnTo>
                    <a:lnTo>
                      <a:pt x="1394620" y="990600"/>
                    </a:lnTo>
                    <a:lnTo>
                      <a:pt x="0" y="990601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5853" name="TextBox 58"/>
            <p:cNvSpPr txBox="1">
              <a:spLocks noChangeArrowheads="1"/>
            </p:cNvSpPr>
            <p:nvPr/>
          </p:nvSpPr>
          <p:spPr bwMode="auto">
            <a:xfrm>
              <a:off x="3417393" y="3689114"/>
              <a:ext cx="318284" cy="59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400" b="1">
                  <a:solidFill>
                    <a:srgbClr val="FFFFFF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205854" name="Text Box 3"/>
            <p:cNvSpPr txBox="1">
              <a:spLocks noChangeArrowheads="1"/>
            </p:cNvSpPr>
            <p:nvPr/>
          </p:nvSpPr>
          <p:spPr bwMode="ltGray">
            <a:xfrm>
              <a:off x="2504851" y="4658503"/>
              <a:ext cx="1465042" cy="914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pt-BR" altLang="en-US" b="1">
                  <a:solidFill>
                    <a:srgbClr val="0000FF"/>
                  </a:solidFill>
                </a:rPr>
                <a:t>Đám cháy kim loại Mg </a:t>
              </a:r>
              <a:endParaRPr lang="en-US" altLang="en-US" sz="2800" b="1">
                <a:solidFill>
                  <a:srgbClr val="0000FF"/>
                </a:solidFill>
                <a:cs typeface="Arial" charset="0"/>
              </a:endParaRPr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6460069" y="2530504"/>
            <a:ext cx="2472267" cy="3717925"/>
            <a:chOff x="6078204" y="3629126"/>
            <a:chExt cx="1356846" cy="2861611"/>
          </a:xfrm>
        </p:grpSpPr>
        <p:grpSp>
          <p:nvGrpSpPr>
            <p:cNvPr id="205847" name="Group 33"/>
            <p:cNvGrpSpPr>
              <a:grpSpLocks/>
            </p:cNvGrpSpPr>
            <p:nvPr/>
          </p:nvGrpSpPr>
          <p:grpSpPr bwMode="auto">
            <a:xfrm>
              <a:off x="6078204" y="3629126"/>
              <a:ext cx="1356846" cy="2861611"/>
              <a:chOff x="6861634" y="2670769"/>
              <a:chExt cx="990914" cy="2004071"/>
            </a:xfrm>
          </p:grpSpPr>
          <p:sp>
            <p:nvSpPr>
              <p:cNvPr id="205850" name="Rectangle 37"/>
              <p:cNvSpPr>
                <a:spLocks noChangeArrowheads="1"/>
              </p:cNvSpPr>
              <p:nvPr/>
            </p:nvSpPr>
            <p:spPr bwMode="auto">
              <a:xfrm>
                <a:off x="6861634" y="2670769"/>
                <a:ext cx="990913" cy="1442756"/>
              </a:xfrm>
              <a:prstGeom prst="rect">
                <a:avLst/>
              </a:prstGeom>
              <a:solidFill>
                <a:srgbClr val="DA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9" name="Pentagon 27"/>
              <p:cNvSpPr/>
              <p:nvPr/>
            </p:nvSpPr>
            <p:spPr>
              <a:xfrm rot="16200000" flipH="1" flipV="1">
                <a:off x="6394850" y="3217142"/>
                <a:ext cx="1923634" cy="991762"/>
              </a:xfrm>
              <a:custGeom>
                <a:avLst/>
                <a:gdLst>
                  <a:gd name="connsiteX0" fmla="*/ 0 w 1887538"/>
                  <a:gd name="connsiteY0" fmla="*/ 0 h 990600"/>
                  <a:gd name="connsiteX1" fmla="*/ 1392238 w 1887538"/>
                  <a:gd name="connsiteY1" fmla="*/ 0 h 990600"/>
                  <a:gd name="connsiteX2" fmla="*/ 1887538 w 1887538"/>
                  <a:gd name="connsiteY2" fmla="*/ 495300 h 990600"/>
                  <a:gd name="connsiteX3" fmla="*/ 1392238 w 1887538"/>
                  <a:gd name="connsiteY3" fmla="*/ 990600 h 990600"/>
                  <a:gd name="connsiteX4" fmla="*/ 0 w 1887538"/>
                  <a:gd name="connsiteY4" fmla="*/ 990600 h 990600"/>
                  <a:gd name="connsiteX5" fmla="*/ 0 w 1887538"/>
                  <a:gd name="connsiteY5" fmla="*/ 0 h 990600"/>
                  <a:gd name="connsiteX0" fmla="*/ 0 w 1887538"/>
                  <a:gd name="connsiteY0" fmla="*/ 0 h 990600"/>
                  <a:gd name="connsiteX1" fmla="*/ 807244 w 1887538"/>
                  <a:gd name="connsiteY1" fmla="*/ 794 h 990600"/>
                  <a:gd name="connsiteX2" fmla="*/ 1392238 w 1887538"/>
                  <a:gd name="connsiteY2" fmla="*/ 0 h 990600"/>
                  <a:gd name="connsiteX3" fmla="*/ 1887538 w 1887538"/>
                  <a:gd name="connsiteY3" fmla="*/ 495300 h 990600"/>
                  <a:gd name="connsiteX4" fmla="*/ 1392238 w 1887538"/>
                  <a:gd name="connsiteY4" fmla="*/ 990600 h 990600"/>
                  <a:gd name="connsiteX5" fmla="*/ 0 w 1887538"/>
                  <a:gd name="connsiteY5" fmla="*/ 990600 h 990600"/>
                  <a:gd name="connsiteX6" fmla="*/ 0 w 1887538"/>
                  <a:gd name="connsiteY6" fmla="*/ 0 h 990600"/>
                  <a:gd name="connsiteX0" fmla="*/ 0 w 1887538"/>
                  <a:gd name="connsiteY0" fmla="*/ 990600 h 990600"/>
                  <a:gd name="connsiteX1" fmla="*/ 807244 w 1887538"/>
                  <a:gd name="connsiteY1" fmla="*/ 794 h 990600"/>
                  <a:gd name="connsiteX2" fmla="*/ 1392238 w 1887538"/>
                  <a:gd name="connsiteY2" fmla="*/ 0 h 990600"/>
                  <a:gd name="connsiteX3" fmla="*/ 1887538 w 1887538"/>
                  <a:gd name="connsiteY3" fmla="*/ 495300 h 990600"/>
                  <a:gd name="connsiteX4" fmla="*/ 1392238 w 1887538"/>
                  <a:gd name="connsiteY4" fmla="*/ 990600 h 990600"/>
                  <a:gd name="connsiteX5" fmla="*/ 0 w 1887538"/>
                  <a:gd name="connsiteY5" fmla="*/ 990600 h 990600"/>
                  <a:gd name="connsiteX0" fmla="*/ 0 w 1894682"/>
                  <a:gd name="connsiteY0" fmla="*/ 992982 h 992982"/>
                  <a:gd name="connsiteX1" fmla="*/ 814388 w 1894682"/>
                  <a:gd name="connsiteY1" fmla="*/ 794 h 992982"/>
                  <a:gd name="connsiteX2" fmla="*/ 1399382 w 1894682"/>
                  <a:gd name="connsiteY2" fmla="*/ 0 h 992982"/>
                  <a:gd name="connsiteX3" fmla="*/ 1894682 w 1894682"/>
                  <a:gd name="connsiteY3" fmla="*/ 495300 h 992982"/>
                  <a:gd name="connsiteX4" fmla="*/ 1399382 w 1894682"/>
                  <a:gd name="connsiteY4" fmla="*/ 990600 h 992982"/>
                  <a:gd name="connsiteX5" fmla="*/ 0 w 1894682"/>
                  <a:gd name="connsiteY5" fmla="*/ 992982 h 992982"/>
                  <a:gd name="connsiteX0" fmla="*/ 0 w 1889920"/>
                  <a:gd name="connsiteY0" fmla="*/ 990601 h 990601"/>
                  <a:gd name="connsiteX1" fmla="*/ 809626 w 1889920"/>
                  <a:gd name="connsiteY1" fmla="*/ 794 h 990601"/>
                  <a:gd name="connsiteX2" fmla="*/ 1394620 w 1889920"/>
                  <a:gd name="connsiteY2" fmla="*/ 0 h 990601"/>
                  <a:gd name="connsiteX3" fmla="*/ 1889920 w 1889920"/>
                  <a:gd name="connsiteY3" fmla="*/ 495300 h 990601"/>
                  <a:gd name="connsiteX4" fmla="*/ 1394620 w 1889920"/>
                  <a:gd name="connsiteY4" fmla="*/ 990600 h 990601"/>
                  <a:gd name="connsiteX5" fmla="*/ 0 w 1889920"/>
                  <a:gd name="connsiteY5" fmla="*/ 990601 h 99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9920" h="990601">
                    <a:moveTo>
                      <a:pt x="0" y="990601"/>
                    </a:moveTo>
                    <a:lnTo>
                      <a:pt x="809626" y="794"/>
                    </a:lnTo>
                    <a:lnTo>
                      <a:pt x="1394620" y="0"/>
                    </a:lnTo>
                    <a:lnTo>
                      <a:pt x="1889920" y="495300"/>
                    </a:lnTo>
                    <a:lnTo>
                      <a:pt x="1394620" y="990600"/>
                    </a:lnTo>
                    <a:lnTo>
                      <a:pt x="0" y="990601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5848" name="TextBox 59"/>
            <p:cNvSpPr txBox="1">
              <a:spLocks noChangeArrowheads="1"/>
            </p:cNvSpPr>
            <p:nvPr/>
          </p:nvSpPr>
          <p:spPr bwMode="auto">
            <a:xfrm>
              <a:off x="6882517" y="3689114"/>
              <a:ext cx="324812" cy="59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400" b="1">
                  <a:solidFill>
                    <a:srgbClr val="FFFFFF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205849" name="Text Box 3"/>
            <p:cNvSpPr txBox="1">
              <a:spLocks noChangeArrowheads="1"/>
            </p:cNvSpPr>
            <p:nvPr/>
          </p:nvSpPr>
          <p:spPr bwMode="ltGray">
            <a:xfrm>
              <a:off x="6103649" y="4568147"/>
              <a:ext cx="1300258" cy="980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pt-BR" altLang="en-US" b="1">
                  <a:solidFill>
                    <a:srgbClr val="0000FF"/>
                  </a:solidFill>
                </a:rPr>
                <a:t>Đám cháy gỗ</a:t>
              </a:r>
              <a:endParaRPr lang="en-US" altLang="en-US" b="1">
                <a:solidFill>
                  <a:srgbClr val="0000FF"/>
                </a:solidFill>
                <a:cs typeface="Arial" charset="0"/>
              </a:endParaRPr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9323937" y="2528917"/>
            <a:ext cx="2559049" cy="3717925"/>
            <a:chOff x="7869659" y="3629126"/>
            <a:chExt cx="1390226" cy="2861611"/>
          </a:xfrm>
        </p:grpSpPr>
        <p:grpSp>
          <p:nvGrpSpPr>
            <p:cNvPr id="205842" name="Group 34"/>
            <p:cNvGrpSpPr>
              <a:grpSpLocks/>
            </p:cNvGrpSpPr>
            <p:nvPr/>
          </p:nvGrpSpPr>
          <p:grpSpPr bwMode="auto">
            <a:xfrm>
              <a:off x="7903039" y="3629126"/>
              <a:ext cx="1356846" cy="2861611"/>
              <a:chOff x="6862096" y="2670769"/>
              <a:chExt cx="990914" cy="2004071"/>
            </a:xfrm>
          </p:grpSpPr>
          <p:sp>
            <p:nvSpPr>
              <p:cNvPr id="205845" name="Rectangle 35"/>
              <p:cNvSpPr>
                <a:spLocks noChangeArrowheads="1"/>
              </p:cNvSpPr>
              <p:nvPr/>
            </p:nvSpPr>
            <p:spPr bwMode="auto">
              <a:xfrm>
                <a:off x="6862096" y="2670769"/>
                <a:ext cx="990913" cy="1442756"/>
              </a:xfrm>
              <a:prstGeom prst="rect">
                <a:avLst/>
              </a:prstGeom>
              <a:solidFill>
                <a:srgbClr val="942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37" name="Pentagon 27"/>
              <p:cNvSpPr/>
              <p:nvPr/>
            </p:nvSpPr>
            <p:spPr>
              <a:xfrm rot="16200000" flipH="1" flipV="1">
                <a:off x="6395724" y="3217554"/>
                <a:ext cx="1923634" cy="990938"/>
              </a:xfrm>
              <a:custGeom>
                <a:avLst/>
                <a:gdLst>
                  <a:gd name="connsiteX0" fmla="*/ 0 w 1887538"/>
                  <a:gd name="connsiteY0" fmla="*/ 0 h 990600"/>
                  <a:gd name="connsiteX1" fmla="*/ 1392238 w 1887538"/>
                  <a:gd name="connsiteY1" fmla="*/ 0 h 990600"/>
                  <a:gd name="connsiteX2" fmla="*/ 1887538 w 1887538"/>
                  <a:gd name="connsiteY2" fmla="*/ 495300 h 990600"/>
                  <a:gd name="connsiteX3" fmla="*/ 1392238 w 1887538"/>
                  <a:gd name="connsiteY3" fmla="*/ 990600 h 990600"/>
                  <a:gd name="connsiteX4" fmla="*/ 0 w 1887538"/>
                  <a:gd name="connsiteY4" fmla="*/ 990600 h 990600"/>
                  <a:gd name="connsiteX5" fmla="*/ 0 w 1887538"/>
                  <a:gd name="connsiteY5" fmla="*/ 0 h 990600"/>
                  <a:gd name="connsiteX0" fmla="*/ 0 w 1887538"/>
                  <a:gd name="connsiteY0" fmla="*/ 0 h 990600"/>
                  <a:gd name="connsiteX1" fmla="*/ 807244 w 1887538"/>
                  <a:gd name="connsiteY1" fmla="*/ 794 h 990600"/>
                  <a:gd name="connsiteX2" fmla="*/ 1392238 w 1887538"/>
                  <a:gd name="connsiteY2" fmla="*/ 0 h 990600"/>
                  <a:gd name="connsiteX3" fmla="*/ 1887538 w 1887538"/>
                  <a:gd name="connsiteY3" fmla="*/ 495300 h 990600"/>
                  <a:gd name="connsiteX4" fmla="*/ 1392238 w 1887538"/>
                  <a:gd name="connsiteY4" fmla="*/ 990600 h 990600"/>
                  <a:gd name="connsiteX5" fmla="*/ 0 w 1887538"/>
                  <a:gd name="connsiteY5" fmla="*/ 990600 h 990600"/>
                  <a:gd name="connsiteX6" fmla="*/ 0 w 1887538"/>
                  <a:gd name="connsiteY6" fmla="*/ 0 h 990600"/>
                  <a:gd name="connsiteX0" fmla="*/ 0 w 1887538"/>
                  <a:gd name="connsiteY0" fmla="*/ 990600 h 990600"/>
                  <a:gd name="connsiteX1" fmla="*/ 807244 w 1887538"/>
                  <a:gd name="connsiteY1" fmla="*/ 794 h 990600"/>
                  <a:gd name="connsiteX2" fmla="*/ 1392238 w 1887538"/>
                  <a:gd name="connsiteY2" fmla="*/ 0 h 990600"/>
                  <a:gd name="connsiteX3" fmla="*/ 1887538 w 1887538"/>
                  <a:gd name="connsiteY3" fmla="*/ 495300 h 990600"/>
                  <a:gd name="connsiteX4" fmla="*/ 1392238 w 1887538"/>
                  <a:gd name="connsiteY4" fmla="*/ 990600 h 990600"/>
                  <a:gd name="connsiteX5" fmla="*/ 0 w 1887538"/>
                  <a:gd name="connsiteY5" fmla="*/ 990600 h 990600"/>
                  <a:gd name="connsiteX0" fmla="*/ 0 w 1894682"/>
                  <a:gd name="connsiteY0" fmla="*/ 992982 h 992982"/>
                  <a:gd name="connsiteX1" fmla="*/ 814388 w 1894682"/>
                  <a:gd name="connsiteY1" fmla="*/ 794 h 992982"/>
                  <a:gd name="connsiteX2" fmla="*/ 1399382 w 1894682"/>
                  <a:gd name="connsiteY2" fmla="*/ 0 h 992982"/>
                  <a:gd name="connsiteX3" fmla="*/ 1894682 w 1894682"/>
                  <a:gd name="connsiteY3" fmla="*/ 495300 h 992982"/>
                  <a:gd name="connsiteX4" fmla="*/ 1399382 w 1894682"/>
                  <a:gd name="connsiteY4" fmla="*/ 990600 h 992982"/>
                  <a:gd name="connsiteX5" fmla="*/ 0 w 1894682"/>
                  <a:gd name="connsiteY5" fmla="*/ 992982 h 992982"/>
                  <a:gd name="connsiteX0" fmla="*/ 0 w 1889920"/>
                  <a:gd name="connsiteY0" fmla="*/ 990601 h 990601"/>
                  <a:gd name="connsiteX1" fmla="*/ 809626 w 1889920"/>
                  <a:gd name="connsiteY1" fmla="*/ 794 h 990601"/>
                  <a:gd name="connsiteX2" fmla="*/ 1394620 w 1889920"/>
                  <a:gd name="connsiteY2" fmla="*/ 0 h 990601"/>
                  <a:gd name="connsiteX3" fmla="*/ 1889920 w 1889920"/>
                  <a:gd name="connsiteY3" fmla="*/ 495300 h 990601"/>
                  <a:gd name="connsiteX4" fmla="*/ 1394620 w 1889920"/>
                  <a:gd name="connsiteY4" fmla="*/ 990600 h 990601"/>
                  <a:gd name="connsiteX5" fmla="*/ 0 w 1889920"/>
                  <a:gd name="connsiteY5" fmla="*/ 990601 h 99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9920" h="990601">
                    <a:moveTo>
                      <a:pt x="0" y="990601"/>
                    </a:moveTo>
                    <a:lnTo>
                      <a:pt x="809626" y="794"/>
                    </a:lnTo>
                    <a:lnTo>
                      <a:pt x="1394620" y="0"/>
                    </a:lnTo>
                    <a:lnTo>
                      <a:pt x="1889920" y="495300"/>
                    </a:lnTo>
                    <a:lnTo>
                      <a:pt x="1394620" y="990600"/>
                    </a:lnTo>
                    <a:lnTo>
                      <a:pt x="0" y="990601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5843" name="TextBox 60"/>
            <p:cNvSpPr txBox="1">
              <a:spLocks noChangeArrowheads="1"/>
            </p:cNvSpPr>
            <p:nvPr/>
          </p:nvSpPr>
          <p:spPr bwMode="auto">
            <a:xfrm>
              <a:off x="8729697" y="3689114"/>
              <a:ext cx="321516" cy="59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400" b="1">
                  <a:solidFill>
                    <a:srgbClr val="FFFFFF"/>
                  </a:solidFill>
                  <a:cs typeface="Arial" charset="0"/>
                </a:rPr>
                <a:t>D</a:t>
              </a:r>
            </a:p>
          </p:txBody>
        </p:sp>
        <p:sp>
          <p:nvSpPr>
            <p:cNvPr id="205844" name="Text Box 3"/>
            <p:cNvSpPr txBox="1">
              <a:spLocks noChangeArrowheads="1"/>
            </p:cNvSpPr>
            <p:nvPr/>
          </p:nvSpPr>
          <p:spPr bwMode="ltGray">
            <a:xfrm>
              <a:off x="7869659" y="4842375"/>
              <a:ext cx="1364063" cy="82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pt-BR" altLang="en-US" b="1">
                  <a:solidFill>
                    <a:srgbClr val="0000FF"/>
                  </a:solidFill>
                </a:rPr>
                <a:t>Đám cháy xăng, dầu</a:t>
              </a:r>
              <a:endParaRPr lang="en-US" altLang="en-US" b="1">
                <a:solidFill>
                  <a:srgbClr val="0000FF"/>
                </a:solidFill>
              </a:endParaRPr>
            </a:p>
          </p:txBody>
        </p:sp>
      </p:grpSp>
      <p:sp>
        <p:nvSpPr>
          <p:cNvPr id="205830" name="Text Box 3"/>
          <p:cNvSpPr txBox="1">
            <a:spLocks noChangeArrowheads="1"/>
          </p:cNvSpPr>
          <p:nvPr/>
        </p:nvSpPr>
        <p:spPr bwMode="ltGray">
          <a:xfrm>
            <a:off x="2766484" y="361954"/>
            <a:ext cx="8896349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altLang="en-US" b="1">
                <a:solidFill>
                  <a:srgbClr val="0000CC"/>
                </a:solidFill>
              </a:rPr>
              <a:t>Không dùng CO</a:t>
            </a:r>
            <a:r>
              <a:rPr lang="pt-BR" altLang="en-US" b="1" baseline="-25000">
                <a:solidFill>
                  <a:srgbClr val="0000CC"/>
                </a:solidFill>
              </a:rPr>
              <a:t>2</a:t>
            </a:r>
            <a:r>
              <a:rPr lang="pt-BR" altLang="en-US" b="1">
                <a:solidFill>
                  <a:srgbClr val="0000CC"/>
                </a:solidFill>
              </a:rPr>
              <a:t> để dập tắt đám cháy nào sau đây?</a:t>
            </a:r>
            <a:endParaRPr lang="en-US" altLang="en-US" b="1">
              <a:solidFill>
                <a:srgbClr val="0000CC"/>
              </a:solidFill>
            </a:endParaRP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454403" y="2528917"/>
            <a:ext cx="2614084" cy="3717925"/>
            <a:chOff x="2523853" y="3629126"/>
            <a:chExt cx="1461522" cy="2861611"/>
          </a:xfrm>
        </p:grpSpPr>
        <p:grpSp>
          <p:nvGrpSpPr>
            <p:cNvPr id="205837" name="Group 31"/>
            <p:cNvGrpSpPr>
              <a:grpSpLocks/>
            </p:cNvGrpSpPr>
            <p:nvPr/>
          </p:nvGrpSpPr>
          <p:grpSpPr bwMode="auto">
            <a:xfrm>
              <a:off x="2569938" y="3629126"/>
              <a:ext cx="1356846" cy="2861611"/>
              <a:chOff x="6861694" y="2670769"/>
              <a:chExt cx="990914" cy="2004071"/>
            </a:xfrm>
          </p:grpSpPr>
          <p:sp>
            <p:nvSpPr>
              <p:cNvPr id="205840" name="Rectangle 41"/>
              <p:cNvSpPr>
                <a:spLocks noChangeArrowheads="1"/>
              </p:cNvSpPr>
              <p:nvPr/>
            </p:nvSpPr>
            <p:spPr bwMode="auto">
              <a:xfrm>
                <a:off x="6861694" y="2670769"/>
                <a:ext cx="990913" cy="1442756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50" name="Pentagon 27"/>
              <p:cNvSpPr/>
              <p:nvPr/>
            </p:nvSpPr>
            <p:spPr>
              <a:xfrm rot="16200000" flipH="1" flipV="1">
                <a:off x="6395147" y="3217802"/>
                <a:ext cx="1923634" cy="990440"/>
              </a:xfrm>
              <a:custGeom>
                <a:avLst/>
                <a:gdLst>
                  <a:gd name="connsiteX0" fmla="*/ 0 w 1887538"/>
                  <a:gd name="connsiteY0" fmla="*/ 0 h 990600"/>
                  <a:gd name="connsiteX1" fmla="*/ 1392238 w 1887538"/>
                  <a:gd name="connsiteY1" fmla="*/ 0 h 990600"/>
                  <a:gd name="connsiteX2" fmla="*/ 1887538 w 1887538"/>
                  <a:gd name="connsiteY2" fmla="*/ 495300 h 990600"/>
                  <a:gd name="connsiteX3" fmla="*/ 1392238 w 1887538"/>
                  <a:gd name="connsiteY3" fmla="*/ 990600 h 990600"/>
                  <a:gd name="connsiteX4" fmla="*/ 0 w 1887538"/>
                  <a:gd name="connsiteY4" fmla="*/ 990600 h 990600"/>
                  <a:gd name="connsiteX5" fmla="*/ 0 w 1887538"/>
                  <a:gd name="connsiteY5" fmla="*/ 0 h 990600"/>
                  <a:gd name="connsiteX0" fmla="*/ 0 w 1887538"/>
                  <a:gd name="connsiteY0" fmla="*/ 0 h 990600"/>
                  <a:gd name="connsiteX1" fmla="*/ 807244 w 1887538"/>
                  <a:gd name="connsiteY1" fmla="*/ 794 h 990600"/>
                  <a:gd name="connsiteX2" fmla="*/ 1392238 w 1887538"/>
                  <a:gd name="connsiteY2" fmla="*/ 0 h 990600"/>
                  <a:gd name="connsiteX3" fmla="*/ 1887538 w 1887538"/>
                  <a:gd name="connsiteY3" fmla="*/ 495300 h 990600"/>
                  <a:gd name="connsiteX4" fmla="*/ 1392238 w 1887538"/>
                  <a:gd name="connsiteY4" fmla="*/ 990600 h 990600"/>
                  <a:gd name="connsiteX5" fmla="*/ 0 w 1887538"/>
                  <a:gd name="connsiteY5" fmla="*/ 990600 h 990600"/>
                  <a:gd name="connsiteX6" fmla="*/ 0 w 1887538"/>
                  <a:gd name="connsiteY6" fmla="*/ 0 h 990600"/>
                  <a:gd name="connsiteX0" fmla="*/ 0 w 1887538"/>
                  <a:gd name="connsiteY0" fmla="*/ 990600 h 990600"/>
                  <a:gd name="connsiteX1" fmla="*/ 807244 w 1887538"/>
                  <a:gd name="connsiteY1" fmla="*/ 794 h 990600"/>
                  <a:gd name="connsiteX2" fmla="*/ 1392238 w 1887538"/>
                  <a:gd name="connsiteY2" fmla="*/ 0 h 990600"/>
                  <a:gd name="connsiteX3" fmla="*/ 1887538 w 1887538"/>
                  <a:gd name="connsiteY3" fmla="*/ 495300 h 990600"/>
                  <a:gd name="connsiteX4" fmla="*/ 1392238 w 1887538"/>
                  <a:gd name="connsiteY4" fmla="*/ 990600 h 990600"/>
                  <a:gd name="connsiteX5" fmla="*/ 0 w 1887538"/>
                  <a:gd name="connsiteY5" fmla="*/ 990600 h 990600"/>
                  <a:gd name="connsiteX0" fmla="*/ 0 w 1894682"/>
                  <a:gd name="connsiteY0" fmla="*/ 992982 h 992982"/>
                  <a:gd name="connsiteX1" fmla="*/ 814388 w 1894682"/>
                  <a:gd name="connsiteY1" fmla="*/ 794 h 992982"/>
                  <a:gd name="connsiteX2" fmla="*/ 1399382 w 1894682"/>
                  <a:gd name="connsiteY2" fmla="*/ 0 h 992982"/>
                  <a:gd name="connsiteX3" fmla="*/ 1894682 w 1894682"/>
                  <a:gd name="connsiteY3" fmla="*/ 495300 h 992982"/>
                  <a:gd name="connsiteX4" fmla="*/ 1399382 w 1894682"/>
                  <a:gd name="connsiteY4" fmla="*/ 990600 h 992982"/>
                  <a:gd name="connsiteX5" fmla="*/ 0 w 1894682"/>
                  <a:gd name="connsiteY5" fmla="*/ 992982 h 992982"/>
                  <a:gd name="connsiteX0" fmla="*/ 0 w 1889920"/>
                  <a:gd name="connsiteY0" fmla="*/ 990601 h 990601"/>
                  <a:gd name="connsiteX1" fmla="*/ 809626 w 1889920"/>
                  <a:gd name="connsiteY1" fmla="*/ 794 h 990601"/>
                  <a:gd name="connsiteX2" fmla="*/ 1394620 w 1889920"/>
                  <a:gd name="connsiteY2" fmla="*/ 0 h 990601"/>
                  <a:gd name="connsiteX3" fmla="*/ 1889920 w 1889920"/>
                  <a:gd name="connsiteY3" fmla="*/ 495300 h 990601"/>
                  <a:gd name="connsiteX4" fmla="*/ 1394620 w 1889920"/>
                  <a:gd name="connsiteY4" fmla="*/ 990600 h 990601"/>
                  <a:gd name="connsiteX5" fmla="*/ 0 w 1889920"/>
                  <a:gd name="connsiteY5" fmla="*/ 990601 h 99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9920" h="990601">
                    <a:moveTo>
                      <a:pt x="0" y="990601"/>
                    </a:moveTo>
                    <a:lnTo>
                      <a:pt x="809626" y="794"/>
                    </a:lnTo>
                    <a:lnTo>
                      <a:pt x="1394620" y="0"/>
                    </a:lnTo>
                    <a:lnTo>
                      <a:pt x="1889920" y="495300"/>
                    </a:lnTo>
                    <a:lnTo>
                      <a:pt x="1394620" y="990600"/>
                    </a:lnTo>
                    <a:lnTo>
                      <a:pt x="0" y="990601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n>
                    <a:solidFill>
                      <a:sysClr val="windowText" lastClr="000000"/>
                    </a:solidFill>
                  </a:ln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5838" name="TextBox 58"/>
            <p:cNvSpPr txBox="1">
              <a:spLocks noChangeArrowheads="1"/>
            </p:cNvSpPr>
            <p:nvPr/>
          </p:nvSpPr>
          <p:spPr bwMode="auto">
            <a:xfrm>
              <a:off x="3411089" y="3689114"/>
              <a:ext cx="330889" cy="59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400" b="1">
                  <a:solidFill>
                    <a:srgbClr val="FFFFFF"/>
                  </a:solidFill>
                  <a:cs typeface="Arial" charset="0"/>
                </a:rPr>
                <a:t>B</a:t>
              </a:r>
            </a:p>
          </p:txBody>
        </p:sp>
        <p:sp>
          <p:nvSpPr>
            <p:cNvPr id="205839" name="Text Box 3"/>
            <p:cNvSpPr txBox="1">
              <a:spLocks noChangeArrowheads="1"/>
            </p:cNvSpPr>
            <p:nvPr/>
          </p:nvSpPr>
          <p:spPr bwMode="ltGray">
            <a:xfrm>
              <a:off x="2523853" y="4775648"/>
              <a:ext cx="1461522" cy="82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</a:pPr>
              <a:r>
                <a:rPr lang="pt-BR" altLang="en-US" b="1">
                  <a:solidFill>
                    <a:srgbClr val="0000FF"/>
                  </a:solidFill>
                </a:rPr>
                <a:t>Đám cháy vải, giấy.</a:t>
              </a:r>
              <a:endParaRPr lang="en-US" altLang="en-US" b="1">
                <a:solidFill>
                  <a:srgbClr val="0000FF"/>
                </a:solidFill>
              </a:endParaRPr>
            </a:p>
          </p:txBody>
        </p:sp>
      </p:grpSp>
      <p:grpSp>
        <p:nvGrpSpPr>
          <p:cNvPr id="205832" name="Group 26"/>
          <p:cNvGrpSpPr>
            <a:grpSpLocks/>
          </p:cNvGrpSpPr>
          <p:nvPr/>
        </p:nvGrpSpPr>
        <p:grpSpPr bwMode="auto">
          <a:xfrm>
            <a:off x="251887" y="152400"/>
            <a:ext cx="1780116" cy="1308100"/>
            <a:chOff x="2172" y="1440"/>
            <a:chExt cx="1956" cy="1957"/>
          </a:xfrm>
        </p:grpSpPr>
        <p:sp>
          <p:nvSpPr>
            <p:cNvPr id="41" name="Freeform 4">
              <a:hlinkClick r:id="" action="ppaction://noaction"/>
            </p:cNvPr>
            <p:cNvSpPr>
              <a:spLocks/>
            </p:cNvSpPr>
            <p:nvPr/>
          </p:nvSpPr>
          <p:spPr bwMode="gray">
            <a:xfrm>
              <a:off x="2172" y="1440"/>
              <a:ext cx="1956" cy="1957"/>
            </a:xfrm>
            <a:custGeom>
              <a:avLst/>
              <a:gdLst/>
              <a:ahLst/>
              <a:cxnLst>
                <a:cxn ang="0">
                  <a:pos x="1956" y="923"/>
                </a:cxn>
                <a:cxn ang="0">
                  <a:pos x="1808" y="869"/>
                </a:cxn>
                <a:cxn ang="0">
                  <a:pos x="1937" y="778"/>
                </a:cxn>
                <a:cxn ang="0">
                  <a:pos x="1767" y="700"/>
                </a:cxn>
                <a:cxn ang="0">
                  <a:pos x="1732" y="616"/>
                </a:cxn>
                <a:cxn ang="0">
                  <a:pos x="1798" y="441"/>
                </a:cxn>
                <a:cxn ang="0">
                  <a:pos x="1642" y="469"/>
                </a:cxn>
                <a:cxn ang="0">
                  <a:pos x="1709" y="325"/>
                </a:cxn>
                <a:cxn ang="0">
                  <a:pos x="1522" y="344"/>
                </a:cxn>
                <a:cxn ang="0">
                  <a:pos x="1450" y="287"/>
                </a:cxn>
                <a:cxn ang="0">
                  <a:pos x="1419" y="103"/>
                </a:cxn>
                <a:cxn ang="0">
                  <a:pos x="1298" y="205"/>
                </a:cxn>
                <a:cxn ang="0">
                  <a:pos x="1285" y="47"/>
                </a:cxn>
                <a:cxn ang="0">
                  <a:pos x="1132" y="156"/>
                </a:cxn>
                <a:cxn ang="0">
                  <a:pos x="1041" y="144"/>
                </a:cxn>
                <a:cxn ang="0">
                  <a:pos x="923" y="0"/>
                </a:cxn>
                <a:cxn ang="0">
                  <a:pos x="869" y="148"/>
                </a:cxn>
                <a:cxn ang="0">
                  <a:pos x="779" y="19"/>
                </a:cxn>
                <a:cxn ang="0">
                  <a:pos x="700" y="189"/>
                </a:cxn>
                <a:cxn ang="0">
                  <a:pos x="616" y="224"/>
                </a:cxn>
                <a:cxn ang="0">
                  <a:pos x="441" y="159"/>
                </a:cxn>
                <a:cxn ang="0">
                  <a:pos x="469" y="314"/>
                </a:cxn>
                <a:cxn ang="0">
                  <a:pos x="326" y="246"/>
                </a:cxn>
                <a:cxn ang="0">
                  <a:pos x="343" y="434"/>
                </a:cxn>
                <a:cxn ang="0">
                  <a:pos x="288" y="507"/>
                </a:cxn>
                <a:cxn ang="0">
                  <a:pos x="103" y="536"/>
                </a:cxn>
                <a:cxn ang="0">
                  <a:pos x="205" y="658"/>
                </a:cxn>
                <a:cxn ang="0">
                  <a:pos x="48" y="671"/>
                </a:cxn>
                <a:cxn ang="0">
                  <a:pos x="156" y="824"/>
                </a:cxn>
                <a:cxn ang="0">
                  <a:pos x="144" y="914"/>
                </a:cxn>
                <a:cxn ang="0">
                  <a:pos x="0" y="1034"/>
                </a:cxn>
                <a:cxn ang="0">
                  <a:pos x="148" y="1088"/>
                </a:cxn>
                <a:cxn ang="0">
                  <a:pos x="19" y="1178"/>
                </a:cxn>
                <a:cxn ang="0">
                  <a:pos x="189" y="1255"/>
                </a:cxn>
                <a:cxn ang="0">
                  <a:pos x="224" y="1341"/>
                </a:cxn>
                <a:cxn ang="0">
                  <a:pos x="159" y="1514"/>
                </a:cxn>
                <a:cxn ang="0">
                  <a:pos x="314" y="1488"/>
                </a:cxn>
                <a:cxn ang="0">
                  <a:pos x="247" y="1631"/>
                </a:cxn>
                <a:cxn ang="0">
                  <a:pos x="434" y="1613"/>
                </a:cxn>
                <a:cxn ang="0">
                  <a:pos x="506" y="1670"/>
                </a:cxn>
                <a:cxn ang="0">
                  <a:pos x="537" y="1854"/>
                </a:cxn>
                <a:cxn ang="0">
                  <a:pos x="658" y="1752"/>
                </a:cxn>
                <a:cxn ang="0">
                  <a:pos x="671" y="1909"/>
                </a:cxn>
                <a:cxn ang="0">
                  <a:pos x="824" y="1801"/>
                </a:cxn>
                <a:cxn ang="0">
                  <a:pos x="914" y="1813"/>
                </a:cxn>
                <a:cxn ang="0">
                  <a:pos x="1033" y="1957"/>
                </a:cxn>
                <a:cxn ang="0">
                  <a:pos x="1087" y="1809"/>
                </a:cxn>
                <a:cxn ang="0">
                  <a:pos x="1178" y="1937"/>
                </a:cxn>
                <a:cxn ang="0">
                  <a:pos x="1255" y="1769"/>
                </a:cxn>
                <a:cxn ang="0">
                  <a:pos x="1341" y="1733"/>
                </a:cxn>
                <a:cxn ang="0">
                  <a:pos x="1515" y="1798"/>
                </a:cxn>
                <a:cxn ang="0">
                  <a:pos x="1488" y="1643"/>
                </a:cxn>
                <a:cxn ang="0">
                  <a:pos x="1630" y="1710"/>
                </a:cxn>
                <a:cxn ang="0">
                  <a:pos x="1613" y="1523"/>
                </a:cxn>
                <a:cxn ang="0">
                  <a:pos x="1670" y="1450"/>
                </a:cxn>
                <a:cxn ang="0">
                  <a:pos x="1853" y="1420"/>
                </a:cxn>
                <a:cxn ang="0">
                  <a:pos x="1751" y="1299"/>
                </a:cxn>
                <a:cxn ang="0">
                  <a:pos x="1908" y="1284"/>
                </a:cxn>
                <a:cxn ang="0">
                  <a:pos x="1801" y="1133"/>
                </a:cxn>
                <a:cxn ang="0">
                  <a:pos x="1812" y="1041"/>
                </a:cxn>
              </a:cxnLst>
              <a:rect l="0" t="0" r="r" b="b"/>
              <a:pathLst>
                <a:path w="1956" h="1957">
                  <a:moveTo>
                    <a:pt x="1956" y="1034"/>
                  </a:moveTo>
                  <a:lnTo>
                    <a:pt x="1956" y="923"/>
                  </a:lnTo>
                  <a:lnTo>
                    <a:pt x="1812" y="914"/>
                  </a:lnTo>
                  <a:lnTo>
                    <a:pt x="1808" y="869"/>
                  </a:lnTo>
                  <a:lnTo>
                    <a:pt x="1801" y="824"/>
                  </a:lnTo>
                  <a:lnTo>
                    <a:pt x="1937" y="778"/>
                  </a:lnTo>
                  <a:lnTo>
                    <a:pt x="1908" y="671"/>
                  </a:lnTo>
                  <a:lnTo>
                    <a:pt x="1767" y="700"/>
                  </a:lnTo>
                  <a:lnTo>
                    <a:pt x="1751" y="658"/>
                  </a:lnTo>
                  <a:lnTo>
                    <a:pt x="1732" y="616"/>
                  </a:lnTo>
                  <a:lnTo>
                    <a:pt x="1853" y="536"/>
                  </a:lnTo>
                  <a:lnTo>
                    <a:pt x="1798" y="441"/>
                  </a:lnTo>
                  <a:lnTo>
                    <a:pt x="1670" y="507"/>
                  </a:lnTo>
                  <a:lnTo>
                    <a:pt x="1642" y="469"/>
                  </a:lnTo>
                  <a:lnTo>
                    <a:pt x="1613" y="434"/>
                  </a:lnTo>
                  <a:lnTo>
                    <a:pt x="1709" y="325"/>
                  </a:lnTo>
                  <a:lnTo>
                    <a:pt x="1630" y="246"/>
                  </a:lnTo>
                  <a:lnTo>
                    <a:pt x="1522" y="344"/>
                  </a:lnTo>
                  <a:lnTo>
                    <a:pt x="1488" y="314"/>
                  </a:lnTo>
                  <a:lnTo>
                    <a:pt x="1450" y="287"/>
                  </a:lnTo>
                  <a:lnTo>
                    <a:pt x="1515" y="159"/>
                  </a:lnTo>
                  <a:lnTo>
                    <a:pt x="1419" y="103"/>
                  </a:lnTo>
                  <a:lnTo>
                    <a:pt x="1341" y="224"/>
                  </a:lnTo>
                  <a:lnTo>
                    <a:pt x="1298" y="205"/>
                  </a:lnTo>
                  <a:lnTo>
                    <a:pt x="1256" y="189"/>
                  </a:lnTo>
                  <a:lnTo>
                    <a:pt x="1285" y="47"/>
                  </a:lnTo>
                  <a:lnTo>
                    <a:pt x="1178" y="19"/>
                  </a:lnTo>
                  <a:lnTo>
                    <a:pt x="1132" y="156"/>
                  </a:lnTo>
                  <a:lnTo>
                    <a:pt x="1087" y="148"/>
                  </a:lnTo>
                  <a:lnTo>
                    <a:pt x="1041" y="144"/>
                  </a:lnTo>
                  <a:lnTo>
                    <a:pt x="1033" y="0"/>
                  </a:lnTo>
                  <a:lnTo>
                    <a:pt x="923" y="0"/>
                  </a:lnTo>
                  <a:lnTo>
                    <a:pt x="914" y="144"/>
                  </a:lnTo>
                  <a:lnTo>
                    <a:pt x="869" y="148"/>
                  </a:lnTo>
                  <a:lnTo>
                    <a:pt x="824" y="156"/>
                  </a:lnTo>
                  <a:lnTo>
                    <a:pt x="779" y="19"/>
                  </a:lnTo>
                  <a:lnTo>
                    <a:pt x="671" y="47"/>
                  </a:lnTo>
                  <a:lnTo>
                    <a:pt x="700" y="189"/>
                  </a:lnTo>
                  <a:lnTo>
                    <a:pt x="658" y="205"/>
                  </a:lnTo>
                  <a:lnTo>
                    <a:pt x="616" y="224"/>
                  </a:lnTo>
                  <a:lnTo>
                    <a:pt x="537" y="103"/>
                  </a:lnTo>
                  <a:lnTo>
                    <a:pt x="441" y="159"/>
                  </a:lnTo>
                  <a:lnTo>
                    <a:pt x="506" y="287"/>
                  </a:lnTo>
                  <a:lnTo>
                    <a:pt x="469" y="314"/>
                  </a:lnTo>
                  <a:lnTo>
                    <a:pt x="434" y="344"/>
                  </a:lnTo>
                  <a:lnTo>
                    <a:pt x="326" y="246"/>
                  </a:lnTo>
                  <a:lnTo>
                    <a:pt x="247" y="325"/>
                  </a:lnTo>
                  <a:lnTo>
                    <a:pt x="343" y="434"/>
                  </a:lnTo>
                  <a:lnTo>
                    <a:pt x="314" y="469"/>
                  </a:lnTo>
                  <a:lnTo>
                    <a:pt x="288" y="507"/>
                  </a:lnTo>
                  <a:lnTo>
                    <a:pt x="159" y="441"/>
                  </a:lnTo>
                  <a:lnTo>
                    <a:pt x="103" y="536"/>
                  </a:lnTo>
                  <a:lnTo>
                    <a:pt x="224" y="616"/>
                  </a:lnTo>
                  <a:lnTo>
                    <a:pt x="205" y="658"/>
                  </a:lnTo>
                  <a:lnTo>
                    <a:pt x="189" y="700"/>
                  </a:lnTo>
                  <a:lnTo>
                    <a:pt x="48" y="671"/>
                  </a:lnTo>
                  <a:lnTo>
                    <a:pt x="19" y="778"/>
                  </a:lnTo>
                  <a:lnTo>
                    <a:pt x="156" y="824"/>
                  </a:lnTo>
                  <a:lnTo>
                    <a:pt x="148" y="869"/>
                  </a:lnTo>
                  <a:lnTo>
                    <a:pt x="144" y="914"/>
                  </a:lnTo>
                  <a:lnTo>
                    <a:pt x="0" y="923"/>
                  </a:lnTo>
                  <a:lnTo>
                    <a:pt x="0" y="1034"/>
                  </a:lnTo>
                  <a:lnTo>
                    <a:pt x="144" y="1041"/>
                  </a:lnTo>
                  <a:lnTo>
                    <a:pt x="148" y="1088"/>
                  </a:lnTo>
                  <a:lnTo>
                    <a:pt x="156" y="1133"/>
                  </a:lnTo>
                  <a:lnTo>
                    <a:pt x="19" y="1178"/>
                  </a:lnTo>
                  <a:lnTo>
                    <a:pt x="48" y="1284"/>
                  </a:lnTo>
                  <a:lnTo>
                    <a:pt x="189" y="1255"/>
                  </a:lnTo>
                  <a:lnTo>
                    <a:pt x="205" y="1299"/>
                  </a:lnTo>
                  <a:lnTo>
                    <a:pt x="224" y="1341"/>
                  </a:lnTo>
                  <a:lnTo>
                    <a:pt x="103" y="1420"/>
                  </a:lnTo>
                  <a:lnTo>
                    <a:pt x="159" y="1514"/>
                  </a:lnTo>
                  <a:lnTo>
                    <a:pt x="287" y="1450"/>
                  </a:lnTo>
                  <a:lnTo>
                    <a:pt x="314" y="1488"/>
                  </a:lnTo>
                  <a:lnTo>
                    <a:pt x="343" y="1523"/>
                  </a:lnTo>
                  <a:lnTo>
                    <a:pt x="247" y="1631"/>
                  </a:lnTo>
                  <a:lnTo>
                    <a:pt x="326" y="1710"/>
                  </a:lnTo>
                  <a:lnTo>
                    <a:pt x="434" y="1613"/>
                  </a:lnTo>
                  <a:lnTo>
                    <a:pt x="469" y="1643"/>
                  </a:lnTo>
                  <a:lnTo>
                    <a:pt x="506" y="1670"/>
                  </a:lnTo>
                  <a:lnTo>
                    <a:pt x="441" y="1798"/>
                  </a:lnTo>
                  <a:lnTo>
                    <a:pt x="537" y="1854"/>
                  </a:lnTo>
                  <a:lnTo>
                    <a:pt x="616" y="1733"/>
                  </a:lnTo>
                  <a:lnTo>
                    <a:pt x="658" y="1752"/>
                  </a:lnTo>
                  <a:lnTo>
                    <a:pt x="702" y="1768"/>
                  </a:lnTo>
                  <a:lnTo>
                    <a:pt x="671" y="1909"/>
                  </a:lnTo>
                  <a:lnTo>
                    <a:pt x="779" y="1937"/>
                  </a:lnTo>
                  <a:lnTo>
                    <a:pt x="824" y="1801"/>
                  </a:lnTo>
                  <a:lnTo>
                    <a:pt x="869" y="1809"/>
                  </a:lnTo>
                  <a:lnTo>
                    <a:pt x="914" y="1813"/>
                  </a:lnTo>
                  <a:lnTo>
                    <a:pt x="923" y="1957"/>
                  </a:lnTo>
                  <a:lnTo>
                    <a:pt x="1033" y="1957"/>
                  </a:lnTo>
                  <a:lnTo>
                    <a:pt x="1041" y="1813"/>
                  </a:lnTo>
                  <a:lnTo>
                    <a:pt x="1087" y="1809"/>
                  </a:lnTo>
                  <a:lnTo>
                    <a:pt x="1132" y="1801"/>
                  </a:lnTo>
                  <a:lnTo>
                    <a:pt x="1178" y="1937"/>
                  </a:lnTo>
                  <a:lnTo>
                    <a:pt x="1285" y="1909"/>
                  </a:lnTo>
                  <a:lnTo>
                    <a:pt x="1255" y="1769"/>
                  </a:lnTo>
                  <a:lnTo>
                    <a:pt x="1298" y="1752"/>
                  </a:lnTo>
                  <a:lnTo>
                    <a:pt x="1341" y="1733"/>
                  </a:lnTo>
                  <a:lnTo>
                    <a:pt x="1419" y="1854"/>
                  </a:lnTo>
                  <a:lnTo>
                    <a:pt x="1515" y="1798"/>
                  </a:lnTo>
                  <a:lnTo>
                    <a:pt x="1450" y="1670"/>
                  </a:lnTo>
                  <a:lnTo>
                    <a:pt x="1488" y="1643"/>
                  </a:lnTo>
                  <a:lnTo>
                    <a:pt x="1524" y="1613"/>
                  </a:lnTo>
                  <a:lnTo>
                    <a:pt x="1630" y="1710"/>
                  </a:lnTo>
                  <a:lnTo>
                    <a:pt x="1709" y="1631"/>
                  </a:lnTo>
                  <a:lnTo>
                    <a:pt x="1613" y="1523"/>
                  </a:lnTo>
                  <a:lnTo>
                    <a:pt x="1642" y="1488"/>
                  </a:lnTo>
                  <a:lnTo>
                    <a:pt x="1670" y="1450"/>
                  </a:lnTo>
                  <a:lnTo>
                    <a:pt x="1798" y="1514"/>
                  </a:lnTo>
                  <a:lnTo>
                    <a:pt x="1853" y="1420"/>
                  </a:lnTo>
                  <a:lnTo>
                    <a:pt x="1732" y="1341"/>
                  </a:lnTo>
                  <a:lnTo>
                    <a:pt x="1751" y="1299"/>
                  </a:lnTo>
                  <a:lnTo>
                    <a:pt x="1768" y="1255"/>
                  </a:lnTo>
                  <a:lnTo>
                    <a:pt x="1908" y="1284"/>
                  </a:lnTo>
                  <a:lnTo>
                    <a:pt x="1937" y="1178"/>
                  </a:lnTo>
                  <a:lnTo>
                    <a:pt x="1801" y="1133"/>
                  </a:lnTo>
                  <a:lnTo>
                    <a:pt x="1808" y="1088"/>
                  </a:lnTo>
                  <a:lnTo>
                    <a:pt x="1812" y="1041"/>
                  </a:lnTo>
                  <a:lnTo>
                    <a:pt x="1956" y="1034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50000">
                  <a:srgbClr val="FF9900">
                    <a:gamma/>
                    <a:tint val="48627"/>
                    <a:invGamma/>
                  </a:srgbClr>
                </a:gs>
                <a:gs pos="100000">
                  <a:srgbClr val="FF9900"/>
                </a:gs>
              </a:gsLst>
              <a:lin ang="2700000" scaled="1"/>
            </a:gradFill>
            <a:ln w="9525">
              <a:prstDash val="solid"/>
              <a:round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6080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2" name="Oval 20"/>
            <p:cNvSpPr>
              <a:spLocks noChangeArrowheads="1"/>
            </p:cNvSpPr>
            <p:nvPr/>
          </p:nvSpPr>
          <p:spPr bwMode="gray">
            <a:xfrm rot="2506802">
              <a:off x="2665" y="1839"/>
              <a:ext cx="1007" cy="1247"/>
            </a:xfrm>
            <a:prstGeom prst="ellipse">
              <a:avLst/>
            </a:prstGeom>
            <a:gradFill rotWithShape="1">
              <a:gsLst>
                <a:gs pos="0">
                  <a:srgbClr val="B2B2B2">
                    <a:gamma/>
                    <a:shade val="46275"/>
                    <a:invGamma/>
                  </a:srgbClr>
                </a:gs>
                <a:gs pos="50000">
                  <a:srgbClr val="B2B2B2"/>
                </a:gs>
                <a:gs pos="100000">
                  <a:srgbClr val="B2B2B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4" name="Oval 25"/>
            <p:cNvSpPr>
              <a:spLocks noChangeArrowheads="1"/>
            </p:cNvSpPr>
            <p:nvPr/>
          </p:nvSpPr>
          <p:spPr bwMode="gray">
            <a:xfrm rot="2506802">
              <a:off x="2837" y="1960"/>
              <a:ext cx="798" cy="1157"/>
            </a:xfrm>
            <a:prstGeom prst="ellipse">
              <a:avLst/>
            </a:prstGeom>
            <a:solidFill>
              <a:srgbClr val="003399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45" name="Text Box 23"/>
          <p:cNvSpPr txBox="1">
            <a:spLocks noChangeArrowheads="1"/>
          </p:cNvSpPr>
          <p:nvPr/>
        </p:nvSpPr>
        <p:spPr bwMode="gray">
          <a:xfrm>
            <a:off x="827619" y="328613"/>
            <a:ext cx="662516" cy="1014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291514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ounded Rectangle 1"/>
          <p:cNvSpPr>
            <a:spLocks noChangeArrowheads="1"/>
          </p:cNvSpPr>
          <p:nvPr/>
        </p:nvSpPr>
        <p:spPr bwMode="auto">
          <a:xfrm>
            <a:off x="1968503" y="158750"/>
            <a:ext cx="9455151" cy="8461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ltGray">
          <a:xfrm>
            <a:off x="2302936" y="312738"/>
            <a:ext cx="965835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Dãy các muối tan trong nước?</a:t>
            </a:r>
            <a:endParaRPr lang="en-US" altLang="en-US" sz="3600" b="1">
              <a:solidFill>
                <a:srgbClr val="0000CC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03780" name="Group 3"/>
          <p:cNvGrpSpPr>
            <a:grpSpLocks/>
          </p:cNvGrpSpPr>
          <p:nvPr/>
        </p:nvGrpSpPr>
        <p:grpSpPr bwMode="auto">
          <a:xfrm>
            <a:off x="241303" y="1905000"/>
            <a:ext cx="11385551" cy="827088"/>
            <a:chOff x="4343400" y="1393503"/>
            <a:chExt cx="9200577" cy="858838"/>
          </a:xfrm>
        </p:grpSpPr>
        <p:grpSp>
          <p:nvGrpSpPr>
            <p:cNvPr id="203818" name="Group 2"/>
            <p:cNvGrpSpPr>
              <a:grpSpLocks/>
            </p:cNvGrpSpPr>
            <p:nvPr/>
          </p:nvGrpSpPr>
          <p:grpSpPr bwMode="auto">
            <a:xfrm>
              <a:off x="4343400" y="1393503"/>
              <a:ext cx="9200577" cy="858838"/>
              <a:chOff x="4191000" y="949866"/>
              <a:chExt cx="9200577" cy="858838"/>
            </a:xfrm>
          </p:grpSpPr>
          <p:sp>
            <p:nvSpPr>
              <p:cNvPr id="203820" name="AutoShape 4"/>
              <p:cNvSpPr>
                <a:spLocks noChangeArrowheads="1"/>
              </p:cNvSpPr>
              <p:nvPr/>
            </p:nvSpPr>
            <p:spPr bwMode="gray">
              <a:xfrm>
                <a:off x="4799927" y="991077"/>
                <a:ext cx="8591650" cy="665971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9426A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FF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grpSp>
            <p:nvGrpSpPr>
              <p:cNvPr id="203821" name="Group 17"/>
              <p:cNvGrpSpPr>
                <a:grpSpLocks/>
              </p:cNvGrpSpPr>
              <p:nvPr/>
            </p:nvGrpSpPr>
            <p:grpSpPr bwMode="auto">
              <a:xfrm>
                <a:off x="4191000" y="949866"/>
                <a:ext cx="838200" cy="858838"/>
                <a:chOff x="1816" y="1900"/>
                <a:chExt cx="160" cy="160"/>
              </a:xfrm>
            </p:grpSpPr>
            <p:pic>
              <p:nvPicPr>
                <p:cNvPr id="203823" name="Picture 18" descr="shadow_1_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816" y="1900"/>
                  <a:ext cx="160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03824" name="Group 19"/>
                <p:cNvGrpSpPr>
                  <a:grpSpLocks/>
                </p:cNvGrpSpPr>
                <p:nvPr/>
              </p:nvGrpSpPr>
              <p:grpSpPr bwMode="auto">
                <a:xfrm>
                  <a:off x="1835" y="1903"/>
                  <a:ext cx="126" cy="126"/>
                  <a:chOff x="1824" y="1902"/>
                  <a:chExt cx="144" cy="144"/>
                </a:xfrm>
              </p:grpSpPr>
              <p:sp>
                <p:nvSpPr>
                  <p:cNvPr id="85" name="Oval 20"/>
                  <p:cNvSpPr>
                    <a:spLocks noChangeArrowheads="1"/>
                  </p:cNvSpPr>
                  <p:nvPr/>
                </p:nvSpPr>
                <p:spPr bwMode="gray">
                  <a:xfrm>
                    <a:off x="1824" y="1902"/>
                    <a:ext cx="144" cy="14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50000">
                        <a:srgbClr val="FF7A37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6350" algn="ctr">
                    <a:solidFill>
                      <a:srgbClr val="FF7A37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vi-VN" sz="2400" b="1" kern="0">
                      <a:solidFill>
                        <a:srgbClr val="F54461"/>
                      </a:solidFill>
                      <a:ea typeface="Microsoft YaHei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6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1844" y="1922"/>
                    <a:ext cx="105" cy="105"/>
                  </a:xfrm>
                  <a:prstGeom prst="ellipse">
                    <a:avLst/>
                  </a:prstGeom>
                  <a:solidFill>
                    <a:srgbClr val="FF7A37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vi-VN" sz="2400" b="1" kern="0">
                      <a:solidFill>
                        <a:srgbClr val="F54461"/>
                      </a:solidFill>
                      <a:ea typeface="Microsoft YaHei" pitchFamily="34" charset="-122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03822" name="Rectangle 2"/>
              <p:cNvSpPr>
                <a:spLocks noChangeArrowheads="1"/>
              </p:cNvSpPr>
              <p:nvPr/>
            </p:nvSpPr>
            <p:spPr bwMode="auto">
              <a:xfrm>
                <a:off x="5084842" y="990600"/>
                <a:ext cx="3224446" cy="479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pt-BR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Na</a:t>
                </a:r>
                <a:r>
                  <a:rPr lang="pt-BR" altLang="en-US" sz="2400" b="1" baseline="-250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t-BR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pt-BR" altLang="en-US" sz="2400" b="1" baseline="-250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pt-BR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, CaCO</a:t>
                </a:r>
                <a:r>
                  <a:rPr lang="pt-BR" altLang="en-US" sz="2400" b="1" baseline="-250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pt-BR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, (NH</a:t>
                </a:r>
                <a:r>
                  <a:rPr lang="pt-BR" altLang="en-US" sz="2400" b="1" baseline="-250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pt-BR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pt-BR" altLang="en-US" sz="2400" b="1" baseline="-250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t-BR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pt-BR" altLang="en-US" sz="2400" b="1" baseline="-250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pt-BR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4" name="Rectangle 73"/>
            <p:cNvSpPr/>
            <p:nvPr/>
          </p:nvSpPr>
          <p:spPr bwMode="auto">
            <a:xfrm>
              <a:off x="4591126" y="1440530"/>
              <a:ext cx="388871" cy="60722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gradFill flip="none" rotWithShape="1">
                    <a:gsLst>
                      <a:gs pos="0">
                        <a:srgbClr val="FFFFCC"/>
                      </a:gs>
                      <a:gs pos="100000">
                        <a:srgbClr val="FFFFFF"/>
                      </a:gs>
                    </a:gsLst>
                    <a:lin ang="0" scaled="1"/>
                    <a:tileRect/>
                  </a:gradFill>
                  <a:effectLst>
                    <a:glow rad="101600">
                      <a:srgbClr val="5C7BB7">
                        <a:lumMod val="50000"/>
                        <a:alpha val="60000"/>
                      </a:srgbClr>
                    </a:glow>
                  </a:effectLst>
                  <a:ea typeface="Microsoft YaHei" pitchFamily="34" charset="-122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203781" name="Group 99"/>
          <p:cNvGrpSpPr>
            <a:grpSpLocks/>
          </p:cNvGrpSpPr>
          <p:nvPr/>
        </p:nvGrpSpPr>
        <p:grpSpPr bwMode="auto">
          <a:xfrm>
            <a:off x="322892" y="4940491"/>
            <a:ext cx="11220451" cy="827087"/>
            <a:chOff x="4343400" y="1393503"/>
            <a:chExt cx="9086884" cy="858838"/>
          </a:xfrm>
        </p:grpSpPr>
        <p:grpSp>
          <p:nvGrpSpPr>
            <p:cNvPr id="203809" name="Group 100"/>
            <p:cNvGrpSpPr>
              <a:grpSpLocks/>
            </p:cNvGrpSpPr>
            <p:nvPr/>
          </p:nvGrpSpPr>
          <p:grpSpPr bwMode="auto">
            <a:xfrm>
              <a:off x="4343400" y="1393503"/>
              <a:ext cx="9086884" cy="858838"/>
              <a:chOff x="4191000" y="949866"/>
              <a:chExt cx="9086884" cy="858838"/>
            </a:xfrm>
          </p:grpSpPr>
          <p:sp>
            <p:nvSpPr>
              <p:cNvPr id="203811" name="AutoShape 4"/>
              <p:cNvSpPr>
                <a:spLocks noChangeArrowheads="1"/>
              </p:cNvSpPr>
              <p:nvPr/>
            </p:nvSpPr>
            <p:spPr bwMode="gray">
              <a:xfrm>
                <a:off x="4800601" y="990600"/>
                <a:ext cx="8477283" cy="665285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9426A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FF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grpSp>
            <p:nvGrpSpPr>
              <p:cNvPr id="203812" name="Group 17"/>
              <p:cNvGrpSpPr>
                <a:grpSpLocks/>
              </p:cNvGrpSpPr>
              <p:nvPr/>
            </p:nvGrpSpPr>
            <p:grpSpPr bwMode="auto">
              <a:xfrm>
                <a:off x="4191000" y="949866"/>
                <a:ext cx="838200" cy="858838"/>
                <a:chOff x="1816" y="1900"/>
                <a:chExt cx="160" cy="160"/>
              </a:xfrm>
            </p:grpSpPr>
            <p:pic>
              <p:nvPicPr>
                <p:cNvPr id="203814" name="Picture 18" descr="shadow_1_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816" y="1900"/>
                  <a:ext cx="160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03815" name="Group 19"/>
                <p:cNvGrpSpPr>
                  <a:grpSpLocks/>
                </p:cNvGrpSpPr>
                <p:nvPr/>
              </p:nvGrpSpPr>
              <p:grpSpPr bwMode="auto">
                <a:xfrm>
                  <a:off x="1826" y="1903"/>
                  <a:ext cx="134" cy="126"/>
                  <a:chOff x="1812" y="1902"/>
                  <a:chExt cx="153" cy="144"/>
                </a:xfrm>
              </p:grpSpPr>
              <p:sp>
                <p:nvSpPr>
                  <p:cNvPr id="95" name="Oval 20"/>
                  <p:cNvSpPr>
                    <a:spLocks noChangeArrowheads="1"/>
                  </p:cNvSpPr>
                  <p:nvPr/>
                </p:nvSpPr>
                <p:spPr bwMode="gray">
                  <a:xfrm>
                    <a:off x="1812" y="1902"/>
                    <a:ext cx="153" cy="14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50000">
                        <a:srgbClr val="FF7A37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6350" algn="ctr">
                    <a:solidFill>
                      <a:srgbClr val="FF7A37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vi-VN" sz="2400" b="1" kern="0">
                      <a:solidFill>
                        <a:srgbClr val="F54461"/>
                      </a:solidFill>
                      <a:ea typeface="Microsoft YaHei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6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1835" y="1922"/>
                    <a:ext cx="112" cy="105"/>
                  </a:xfrm>
                  <a:prstGeom prst="ellipse">
                    <a:avLst/>
                  </a:prstGeom>
                  <a:solidFill>
                    <a:srgbClr val="FF7A37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vi-VN" sz="2400" b="1" kern="0">
                      <a:solidFill>
                        <a:srgbClr val="F54461"/>
                      </a:solidFill>
                      <a:ea typeface="Microsoft YaHei" pitchFamily="34" charset="-122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03813" name="Rectangle 2"/>
              <p:cNvSpPr>
                <a:spLocks noChangeArrowheads="1"/>
              </p:cNvSpPr>
              <p:nvPr/>
            </p:nvSpPr>
            <p:spPr bwMode="auto">
              <a:xfrm>
                <a:off x="5013839" y="990600"/>
                <a:ext cx="3570288" cy="479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pt-BR" altLang="en-US" sz="2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CaCO</a:t>
                </a:r>
                <a:r>
                  <a:rPr lang="pt-BR" altLang="en-US" sz="2400" b="1" baseline="-250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pt-BR" altLang="en-US" sz="2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pt-BR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Ca(HCO</a:t>
                </a:r>
                <a:r>
                  <a:rPr lang="pt-BR" altLang="en-US" sz="2400" b="1" baseline="-250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pt-BR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pt-BR" altLang="en-US" sz="2400" b="1" baseline="-250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t-BR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, (NH</a:t>
                </a:r>
                <a:r>
                  <a:rPr lang="pt-BR" altLang="en-US" sz="2400" b="1" baseline="-250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pt-BR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pt-BR" altLang="en-US" sz="2400" b="1" baseline="-250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t-BR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pt-BR" altLang="en-US" sz="2400" b="1" baseline="-250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pt-BR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9" name="Rectangle 88"/>
            <p:cNvSpPr/>
            <p:nvPr/>
          </p:nvSpPr>
          <p:spPr bwMode="auto">
            <a:xfrm>
              <a:off x="4479384" y="1444163"/>
              <a:ext cx="553744" cy="607223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gradFill flip="none" rotWithShape="1">
                    <a:gsLst>
                      <a:gs pos="0">
                        <a:srgbClr val="FFFFCC"/>
                      </a:gs>
                      <a:gs pos="100000">
                        <a:srgbClr val="FFFFFF"/>
                      </a:gs>
                    </a:gsLst>
                    <a:lin ang="0" scaled="1"/>
                    <a:tileRect/>
                  </a:gradFill>
                  <a:effectLst>
                    <a:glow rad="101600">
                      <a:srgbClr val="5C7BB7">
                        <a:lumMod val="50000"/>
                        <a:alpha val="60000"/>
                      </a:srgbClr>
                    </a:glow>
                  </a:effectLst>
                  <a:ea typeface="Microsoft YaHei" pitchFamily="34" charset="-122"/>
                  <a:cs typeface="Arial" pitchFamily="34" charset="0"/>
                </a:rPr>
                <a:t>D</a:t>
              </a:r>
            </a:p>
          </p:txBody>
        </p:sp>
      </p:grpSp>
      <p:grpSp>
        <p:nvGrpSpPr>
          <p:cNvPr id="203782" name="Group 56"/>
          <p:cNvGrpSpPr>
            <a:grpSpLocks/>
          </p:cNvGrpSpPr>
          <p:nvPr/>
        </p:nvGrpSpPr>
        <p:grpSpPr bwMode="auto">
          <a:xfrm>
            <a:off x="357084" y="3094103"/>
            <a:ext cx="11269769" cy="675952"/>
            <a:chOff x="4385317" y="1592126"/>
            <a:chExt cx="9035432" cy="676336"/>
          </a:xfrm>
        </p:grpSpPr>
        <p:grpSp>
          <p:nvGrpSpPr>
            <p:cNvPr id="203800" name="Group 57"/>
            <p:cNvGrpSpPr>
              <a:grpSpLocks/>
            </p:cNvGrpSpPr>
            <p:nvPr/>
          </p:nvGrpSpPr>
          <p:grpSpPr bwMode="auto">
            <a:xfrm>
              <a:off x="4385317" y="1592126"/>
              <a:ext cx="9035432" cy="676336"/>
              <a:chOff x="4232917" y="1148489"/>
              <a:chExt cx="9035432" cy="676336"/>
            </a:xfrm>
          </p:grpSpPr>
          <p:sp>
            <p:nvSpPr>
              <p:cNvPr id="203802" name="AutoShape 4"/>
              <p:cNvSpPr>
                <a:spLocks noChangeArrowheads="1"/>
              </p:cNvSpPr>
              <p:nvPr/>
            </p:nvSpPr>
            <p:spPr bwMode="gray">
              <a:xfrm>
                <a:off x="4715315" y="1168126"/>
                <a:ext cx="8553034" cy="639774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9426A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FF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grpSp>
            <p:nvGrpSpPr>
              <p:cNvPr id="203806" name="Group 19"/>
              <p:cNvGrpSpPr>
                <a:grpSpLocks/>
              </p:cNvGrpSpPr>
              <p:nvPr/>
            </p:nvGrpSpPr>
            <p:grpSpPr bwMode="auto">
              <a:xfrm>
                <a:off x="4232917" y="1148489"/>
                <a:ext cx="660083" cy="676336"/>
                <a:chOff x="1811" y="1941"/>
                <a:chExt cx="144" cy="144"/>
              </a:xfrm>
            </p:grpSpPr>
            <p:sp>
              <p:nvSpPr>
                <p:cNvPr id="109" name="Oval 20"/>
                <p:cNvSpPr>
                  <a:spLocks noChangeArrowheads="1"/>
                </p:cNvSpPr>
                <p:nvPr/>
              </p:nvSpPr>
              <p:spPr bwMode="gray">
                <a:xfrm>
                  <a:off x="1811" y="1941"/>
                  <a:ext cx="144" cy="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FF7A37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6350" algn="ctr">
                  <a:solidFill>
                    <a:srgbClr val="FF7A37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vi-VN" sz="2400" b="1" kern="0">
                    <a:solidFill>
                      <a:srgbClr val="F54461"/>
                    </a:solidFill>
                    <a:ea typeface="Microsoft YaHei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Oval 21"/>
                <p:cNvSpPr>
                  <a:spLocks noChangeArrowheads="1"/>
                </p:cNvSpPr>
                <p:nvPr/>
              </p:nvSpPr>
              <p:spPr bwMode="gray">
                <a:xfrm>
                  <a:off x="1831" y="1961"/>
                  <a:ext cx="105" cy="105"/>
                </a:xfrm>
                <a:prstGeom prst="ellipse">
                  <a:avLst/>
                </a:prstGeom>
                <a:solidFill>
                  <a:srgbClr val="FF7A37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vi-VN" sz="2400" b="1" kern="0">
                    <a:solidFill>
                      <a:srgbClr val="F54461"/>
                    </a:solidFill>
                    <a:ea typeface="Microsoft YaHei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3804" name="Rectangle 2"/>
              <p:cNvSpPr>
                <a:spLocks noChangeArrowheads="1"/>
              </p:cNvSpPr>
              <p:nvPr/>
            </p:nvSpPr>
            <p:spPr bwMode="auto">
              <a:xfrm>
                <a:off x="5084841" y="1154469"/>
                <a:ext cx="3301917" cy="517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pt-BR" altLang="en-US" sz="2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Na</a:t>
                </a:r>
                <a:r>
                  <a:rPr lang="pt-BR" altLang="en-US" sz="2400" b="1" baseline="-250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t-BR" altLang="en-US" sz="2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pt-BR" altLang="en-US" sz="2400" b="1" baseline="-250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pt-BR" altLang="en-US" sz="2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, CaCO</a:t>
                </a:r>
                <a:r>
                  <a:rPr lang="pt-BR" altLang="en-US" sz="2400" b="1" baseline="-250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pt-BR" altLang="en-US" sz="2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pt-BR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Ca(HCO</a:t>
                </a:r>
                <a:r>
                  <a:rPr lang="pt-BR" altLang="en-US" sz="2400" b="1" baseline="-250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pt-BR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pt-BR" altLang="en-US" sz="2400" b="1" baseline="-250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t-BR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1" name="Rectangle 100"/>
            <p:cNvSpPr/>
            <p:nvPr/>
          </p:nvSpPr>
          <p:spPr bwMode="auto">
            <a:xfrm>
              <a:off x="4522447" y="1636322"/>
              <a:ext cx="385814" cy="58510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gradFill flip="none" rotWithShape="1">
                    <a:gsLst>
                      <a:gs pos="0">
                        <a:srgbClr val="FFFFCC"/>
                      </a:gs>
                      <a:gs pos="100000">
                        <a:srgbClr val="FFFFFF"/>
                      </a:gs>
                    </a:gsLst>
                    <a:lin ang="0" scaled="1"/>
                    <a:tileRect/>
                  </a:gradFill>
                  <a:effectLst>
                    <a:glow rad="101600">
                      <a:srgbClr val="5C7BB7">
                        <a:lumMod val="50000"/>
                        <a:alpha val="60000"/>
                      </a:srgbClr>
                    </a:glow>
                  </a:effectLst>
                  <a:ea typeface="Microsoft YaHei" pitchFamily="34" charset="-122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203783" name="Group 69"/>
          <p:cNvGrpSpPr>
            <a:grpSpLocks/>
          </p:cNvGrpSpPr>
          <p:nvPr/>
        </p:nvGrpSpPr>
        <p:grpSpPr bwMode="auto">
          <a:xfrm>
            <a:off x="387351" y="4011533"/>
            <a:ext cx="11239500" cy="827088"/>
            <a:chOff x="4343400" y="1393503"/>
            <a:chExt cx="10587778" cy="858838"/>
          </a:xfrm>
        </p:grpSpPr>
        <p:grpSp>
          <p:nvGrpSpPr>
            <p:cNvPr id="203791" name="Group 70"/>
            <p:cNvGrpSpPr>
              <a:grpSpLocks/>
            </p:cNvGrpSpPr>
            <p:nvPr/>
          </p:nvGrpSpPr>
          <p:grpSpPr bwMode="auto">
            <a:xfrm>
              <a:off x="4343400" y="1393503"/>
              <a:ext cx="10587778" cy="858838"/>
              <a:chOff x="4191000" y="949866"/>
              <a:chExt cx="10587778" cy="858838"/>
            </a:xfrm>
          </p:grpSpPr>
          <p:sp>
            <p:nvSpPr>
              <p:cNvPr id="203793" name="AutoShape 4"/>
              <p:cNvSpPr>
                <a:spLocks noChangeArrowheads="1"/>
              </p:cNvSpPr>
              <p:nvPr/>
            </p:nvSpPr>
            <p:spPr bwMode="gray">
              <a:xfrm>
                <a:off x="4800600" y="990600"/>
                <a:ext cx="9978178" cy="665285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9426A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FF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grpSp>
            <p:nvGrpSpPr>
              <p:cNvPr id="203794" name="Group 17"/>
              <p:cNvGrpSpPr>
                <a:grpSpLocks/>
              </p:cNvGrpSpPr>
              <p:nvPr/>
            </p:nvGrpSpPr>
            <p:grpSpPr bwMode="auto">
              <a:xfrm>
                <a:off x="4191000" y="949866"/>
                <a:ext cx="838200" cy="858838"/>
                <a:chOff x="1816" y="1900"/>
                <a:chExt cx="160" cy="160"/>
              </a:xfrm>
            </p:grpSpPr>
            <p:pic>
              <p:nvPicPr>
                <p:cNvPr id="203796" name="Picture 18" descr="shadow_1_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816" y="1900"/>
                  <a:ext cx="160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03797" name="Group 19"/>
                <p:cNvGrpSpPr>
                  <a:grpSpLocks/>
                </p:cNvGrpSpPr>
                <p:nvPr/>
              </p:nvGrpSpPr>
              <p:grpSpPr bwMode="auto">
                <a:xfrm>
                  <a:off x="1822" y="1903"/>
                  <a:ext cx="149" cy="126"/>
                  <a:chOff x="1818" y="1902"/>
                  <a:chExt cx="171" cy="144"/>
                </a:xfrm>
              </p:grpSpPr>
              <p:sp>
                <p:nvSpPr>
                  <p:cNvPr id="128" name="Oval 20"/>
                  <p:cNvSpPr>
                    <a:spLocks noChangeArrowheads="1"/>
                  </p:cNvSpPr>
                  <p:nvPr/>
                </p:nvSpPr>
                <p:spPr bwMode="gray">
                  <a:xfrm>
                    <a:off x="1818" y="1902"/>
                    <a:ext cx="171" cy="14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50000">
                        <a:srgbClr val="FF7A37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n w="6350" algn="ctr">
                    <a:solidFill>
                      <a:srgbClr val="FF7A37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vi-VN" sz="2400" b="1" kern="0">
                      <a:solidFill>
                        <a:srgbClr val="F54461"/>
                      </a:solidFill>
                      <a:ea typeface="Microsoft YaHei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9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1843" y="1922"/>
                    <a:ext cx="120" cy="105"/>
                  </a:xfrm>
                  <a:prstGeom prst="ellipse">
                    <a:avLst/>
                  </a:prstGeom>
                  <a:solidFill>
                    <a:srgbClr val="FF7A37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vi-VN" sz="2400" b="1" kern="0">
                      <a:solidFill>
                        <a:srgbClr val="F54461"/>
                      </a:solidFill>
                      <a:ea typeface="Microsoft YaHei" pitchFamily="34" charset="-122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03795" name="Rectangle 2"/>
              <p:cNvSpPr>
                <a:spLocks noChangeArrowheads="1"/>
              </p:cNvSpPr>
              <p:nvPr/>
            </p:nvSpPr>
            <p:spPr bwMode="auto">
              <a:xfrm>
                <a:off x="5084842" y="990600"/>
                <a:ext cx="4242041" cy="5369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lnSpc>
                    <a:spcPct val="115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pt-BR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Na</a:t>
                </a:r>
                <a:r>
                  <a:rPr lang="pt-BR" altLang="en-US" sz="2400" b="1" baseline="-250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t-BR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pt-BR" altLang="en-US" sz="2400" b="1" baseline="-250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pt-BR" altLang="en-US" sz="2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, Ca(HCO</a:t>
                </a:r>
                <a:r>
                  <a:rPr lang="pt-BR" altLang="en-US" sz="2400" b="1" baseline="-250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3)2</a:t>
                </a:r>
                <a:r>
                  <a:rPr lang="pt-BR" altLang="en-US" sz="2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, (</a:t>
                </a:r>
                <a:r>
                  <a:rPr lang="pt-BR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NH</a:t>
                </a:r>
                <a:r>
                  <a:rPr lang="pt-BR" altLang="en-US" sz="2400" b="1" baseline="-250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pt-BR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pt-BR" altLang="en-US" sz="2400" b="1" baseline="-250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t-BR" altLang="en-US" sz="2400" b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pt-BR" altLang="en-US" sz="2400" b="1" baseline="-250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pt-BR" altLang="en-US" sz="2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alt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5" name="Rectangle 114"/>
            <p:cNvSpPr/>
            <p:nvPr/>
          </p:nvSpPr>
          <p:spPr bwMode="auto">
            <a:xfrm>
              <a:off x="4481879" y="1444162"/>
              <a:ext cx="553331" cy="607224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gradFill flip="none" rotWithShape="1">
                    <a:gsLst>
                      <a:gs pos="0">
                        <a:srgbClr val="FFFFCC"/>
                      </a:gs>
                      <a:gs pos="100000">
                        <a:srgbClr val="FFFFFF"/>
                      </a:gs>
                    </a:gsLst>
                    <a:lin ang="0" scaled="1"/>
                    <a:tileRect/>
                  </a:gradFill>
                  <a:effectLst>
                    <a:glow rad="101600">
                      <a:srgbClr val="5C7BB7">
                        <a:lumMod val="50000"/>
                        <a:alpha val="60000"/>
                      </a:srgbClr>
                    </a:glow>
                  </a:effectLst>
                  <a:ea typeface="Microsoft YaHei" pitchFamily="34" charset="-122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203784" name="Group 26"/>
          <p:cNvGrpSpPr>
            <a:grpSpLocks/>
          </p:cNvGrpSpPr>
          <p:nvPr/>
        </p:nvGrpSpPr>
        <p:grpSpPr bwMode="auto">
          <a:xfrm>
            <a:off x="101600" y="-12700"/>
            <a:ext cx="1780117" cy="1308100"/>
            <a:chOff x="2172" y="1440"/>
            <a:chExt cx="1956" cy="1957"/>
          </a:xfrm>
        </p:grpSpPr>
        <p:sp>
          <p:nvSpPr>
            <p:cNvPr id="135" name="Freeform 4">
              <a:hlinkClick r:id="" action="ppaction://noaction"/>
            </p:cNvPr>
            <p:cNvSpPr>
              <a:spLocks/>
            </p:cNvSpPr>
            <p:nvPr/>
          </p:nvSpPr>
          <p:spPr bwMode="gray">
            <a:xfrm>
              <a:off x="2172" y="1440"/>
              <a:ext cx="1956" cy="1957"/>
            </a:xfrm>
            <a:custGeom>
              <a:avLst/>
              <a:gdLst/>
              <a:ahLst/>
              <a:cxnLst>
                <a:cxn ang="0">
                  <a:pos x="1956" y="923"/>
                </a:cxn>
                <a:cxn ang="0">
                  <a:pos x="1808" y="869"/>
                </a:cxn>
                <a:cxn ang="0">
                  <a:pos x="1937" y="778"/>
                </a:cxn>
                <a:cxn ang="0">
                  <a:pos x="1767" y="700"/>
                </a:cxn>
                <a:cxn ang="0">
                  <a:pos x="1732" y="616"/>
                </a:cxn>
                <a:cxn ang="0">
                  <a:pos x="1798" y="441"/>
                </a:cxn>
                <a:cxn ang="0">
                  <a:pos x="1642" y="469"/>
                </a:cxn>
                <a:cxn ang="0">
                  <a:pos x="1709" y="325"/>
                </a:cxn>
                <a:cxn ang="0">
                  <a:pos x="1522" y="344"/>
                </a:cxn>
                <a:cxn ang="0">
                  <a:pos x="1450" y="287"/>
                </a:cxn>
                <a:cxn ang="0">
                  <a:pos x="1419" y="103"/>
                </a:cxn>
                <a:cxn ang="0">
                  <a:pos x="1298" y="205"/>
                </a:cxn>
                <a:cxn ang="0">
                  <a:pos x="1285" y="47"/>
                </a:cxn>
                <a:cxn ang="0">
                  <a:pos x="1132" y="156"/>
                </a:cxn>
                <a:cxn ang="0">
                  <a:pos x="1041" y="144"/>
                </a:cxn>
                <a:cxn ang="0">
                  <a:pos x="923" y="0"/>
                </a:cxn>
                <a:cxn ang="0">
                  <a:pos x="869" y="148"/>
                </a:cxn>
                <a:cxn ang="0">
                  <a:pos x="779" y="19"/>
                </a:cxn>
                <a:cxn ang="0">
                  <a:pos x="700" y="189"/>
                </a:cxn>
                <a:cxn ang="0">
                  <a:pos x="616" y="224"/>
                </a:cxn>
                <a:cxn ang="0">
                  <a:pos x="441" y="159"/>
                </a:cxn>
                <a:cxn ang="0">
                  <a:pos x="469" y="314"/>
                </a:cxn>
                <a:cxn ang="0">
                  <a:pos x="326" y="246"/>
                </a:cxn>
                <a:cxn ang="0">
                  <a:pos x="343" y="434"/>
                </a:cxn>
                <a:cxn ang="0">
                  <a:pos x="288" y="507"/>
                </a:cxn>
                <a:cxn ang="0">
                  <a:pos x="103" y="536"/>
                </a:cxn>
                <a:cxn ang="0">
                  <a:pos x="205" y="658"/>
                </a:cxn>
                <a:cxn ang="0">
                  <a:pos x="48" y="671"/>
                </a:cxn>
                <a:cxn ang="0">
                  <a:pos x="156" y="824"/>
                </a:cxn>
                <a:cxn ang="0">
                  <a:pos x="144" y="914"/>
                </a:cxn>
                <a:cxn ang="0">
                  <a:pos x="0" y="1034"/>
                </a:cxn>
                <a:cxn ang="0">
                  <a:pos x="148" y="1088"/>
                </a:cxn>
                <a:cxn ang="0">
                  <a:pos x="19" y="1178"/>
                </a:cxn>
                <a:cxn ang="0">
                  <a:pos x="189" y="1255"/>
                </a:cxn>
                <a:cxn ang="0">
                  <a:pos x="224" y="1341"/>
                </a:cxn>
                <a:cxn ang="0">
                  <a:pos x="159" y="1514"/>
                </a:cxn>
                <a:cxn ang="0">
                  <a:pos x="314" y="1488"/>
                </a:cxn>
                <a:cxn ang="0">
                  <a:pos x="247" y="1631"/>
                </a:cxn>
                <a:cxn ang="0">
                  <a:pos x="434" y="1613"/>
                </a:cxn>
                <a:cxn ang="0">
                  <a:pos x="506" y="1670"/>
                </a:cxn>
                <a:cxn ang="0">
                  <a:pos x="537" y="1854"/>
                </a:cxn>
                <a:cxn ang="0">
                  <a:pos x="658" y="1752"/>
                </a:cxn>
                <a:cxn ang="0">
                  <a:pos x="671" y="1909"/>
                </a:cxn>
                <a:cxn ang="0">
                  <a:pos x="824" y="1801"/>
                </a:cxn>
                <a:cxn ang="0">
                  <a:pos x="914" y="1813"/>
                </a:cxn>
                <a:cxn ang="0">
                  <a:pos x="1033" y="1957"/>
                </a:cxn>
                <a:cxn ang="0">
                  <a:pos x="1087" y="1809"/>
                </a:cxn>
                <a:cxn ang="0">
                  <a:pos x="1178" y="1937"/>
                </a:cxn>
                <a:cxn ang="0">
                  <a:pos x="1255" y="1769"/>
                </a:cxn>
                <a:cxn ang="0">
                  <a:pos x="1341" y="1733"/>
                </a:cxn>
                <a:cxn ang="0">
                  <a:pos x="1515" y="1798"/>
                </a:cxn>
                <a:cxn ang="0">
                  <a:pos x="1488" y="1643"/>
                </a:cxn>
                <a:cxn ang="0">
                  <a:pos x="1630" y="1710"/>
                </a:cxn>
                <a:cxn ang="0">
                  <a:pos x="1613" y="1523"/>
                </a:cxn>
                <a:cxn ang="0">
                  <a:pos x="1670" y="1450"/>
                </a:cxn>
                <a:cxn ang="0">
                  <a:pos x="1853" y="1420"/>
                </a:cxn>
                <a:cxn ang="0">
                  <a:pos x="1751" y="1299"/>
                </a:cxn>
                <a:cxn ang="0">
                  <a:pos x="1908" y="1284"/>
                </a:cxn>
                <a:cxn ang="0">
                  <a:pos x="1801" y="1133"/>
                </a:cxn>
                <a:cxn ang="0">
                  <a:pos x="1812" y="1041"/>
                </a:cxn>
              </a:cxnLst>
              <a:rect l="0" t="0" r="r" b="b"/>
              <a:pathLst>
                <a:path w="1956" h="1957">
                  <a:moveTo>
                    <a:pt x="1956" y="1034"/>
                  </a:moveTo>
                  <a:lnTo>
                    <a:pt x="1956" y="923"/>
                  </a:lnTo>
                  <a:lnTo>
                    <a:pt x="1812" y="914"/>
                  </a:lnTo>
                  <a:lnTo>
                    <a:pt x="1808" y="869"/>
                  </a:lnTo>
                  <a:lnTo>
                    <a:pt x="1801" y="824"/>
                  </a:lnTo>
                  <a:lnTo>
                    <a:pt x="1937" y="778"/>
                  </a:lnTo>
                  <a:lnTo>
                    <a:pt x="1908" y="671"/>
                  </a:lnTo>
                  <a:lnTo>
                    <a:pt x="1767" y="700"/>
                  </a:lnTo>
                  <a:lnTo>
                    <a:pt x="1751" y="658"/>
                  </a:lnTo>
                  <a:lnTo>
                    <a:pt x="1732" y="616"/>
                  </a:lnTo>
                  <a:lnTo>
                    <a:pt x="1853" y="536"/>
                  </a:lnTo>
                  <a:lnTo>
                    <a:pt x="1798" y="441"/>
                  </a:lnTo>
                  <a:lnTo>
                    <a:pt x="1670" y="507"/>
                  </a:lnTo>
                  <a:lnTo>
                    <a:pt x="1642" y="469"/>
                  </a:lnTo>
                  <a:lnTo>
                    <a:pt x="1613" y="434"/>
                  </a:lnTo>
                  <a:lnTo>
                    <a:pt x="1709" y="325"/>
                  </a:lnTo>
                  <a:lnTo>
                    <a:pt x="1630" y="246"/>
                  </a:lnTo>
                  <a:lnTo>
                    <a:pt x="1522" y="344"/>
                  </a:lnTo>
                  <a:lnTo>
                    <a:pt x="1488" y="314"/>
                  </a:lnTo>
                  <a:lnTo>
                    <a:pt x="1450" y="287"/>
                  </a:lnTo>
                  <a:lnTo>
                    <a:pt x="1515" y="159"/>
                  </a:lnTo>
                  <a:lnTo>
                    <a:pt x="1419" y="103"/>
                  </a:lnTo>
                  <a:lnTo>
                    <a:pt x="1341" y="224"/>
                  </a:lnTo>
                  <a:lnTo>
                    <a:pt x="1298" y="205"/>
                  </a:lnTo>
                  <a:lnTo>
                    <a:pt x="1256" y="189"/>
                  </a:lnTo>
                  <a:lnTo>
                    <a:pt x="1285" y="47"/>
                  </a:lnTo>
                  <a:lnTo>
                    <a:pt x="1178" y="19"/>
                  </a:lnTo>
                  <a:lnTo>
                    <a:pt x="1132" y="156"/>
                  </a:lnTo>
                  <a:lnTo>
                    <a:pt x="1087" y="148"/>
                  </a:lnTo>
                  <a:lnTo>
                    <a:pt x="1041" y="144"/>
                  </a:lnTo>
                  <a:lnTo>
                    <a:pt x="1033" y="0"/>
                  </a:lnTo>
                  <a:lnTo>
                    <a:pt x="923" y="0"/>
                  </a:lnTo>
                  <a:lnTo>
                    <a:pt x="914" y="144"/>
                  </a:lnTo>
                  <a:lnTo>
                    <a:pt x="869" y="148"/>
                  </a:lnTo>
                  <a:lnTo>
                    <a:pt x="824" y="156"/>
                  </a:lnTo>
                  <a:lnTo>
                    <a:pt x="779" y="19"/>
                  </a:lnTo>
                  <a:lnTo>
                    <a:pt x="671" y="47"/>
                  </a:lnTo>
                  <a:lnTo>
                    <a:pt x="700" y="189"/>
                  </a:lnTo>
                  <a:lnTo>
                    <a:pt x="658" y="205"/>
                  </a:lnTo>
                  <a:lnTo>
                    <a:pt x="616" y="224"/>
                  </a:lnTo>
                  <a:lnTo>
                    <a:pt x="537" y="103"/>
                  </a:lnTo>
                  <a:lnTo>
                    <a:pt x="441" y="159"/>
                  </a:lnTo>
                  <a:lnTo>
                    <a:pt x="506" y="287"/>
                  </a:lnTo>
                  <a:lnTo>
                    <a:pt x="469" y="314"/>
                  </a:lnTo>
                  <a:lnTo>
                    <a:pt x="434" y="344"/>
                  </a:lnTo>
                  <a:lnTo>
                    <a:pt x="326" y="246"/>
                  </a:lnTo>
                  <a:lnTo>
                    <a:pt x="247" y="325"/>
                  </a:lnTo>
                  <a:lnTo>
                    <a:pt x="343" y="434"/>
                  </a:lnTo>
                  <a:lnTo>
                    <a:pt x="314" y="469"/>
                  </a:lnTo>
                  <a:lnTo>
                    <a:pt x="288" y="507"/>
                  </a:lnTo>
                  <a:lnTo>
                    <a:pt x="159" y="441"/>
                  </a:lnTo>
                  <a:lnTo>
                    <a:pt x="103" y="536"/>
                  </a:lnTo>
                  <a:lnTo>
                    <a:pt x="224" y="616"/>
                  </a:lnTo>
                  <a:lnTo>
                    <a:pt x="205" y="658"/>
                  </a:lnTo>
                  <a:lnTo>
                    <a:pt x="189" y="700"/>
                  </a:lnTo>
                  <a:lnTo>
                    <a:pt x="48" y="671"/>
                  </a:lnTo>
                  <a:lnTo>
                    <a:pt x="19" y="778"/>
                  </a:lnTo>
                  <a:lnTo>
                    <a:pt x="156" y="824"/>
                  </a:lnTo>
                  <a:lnTo>
                    <a:pt x="148" y="869"/>
                  </a:lnTo>
                  <a:lnTo>
                    <a:pt x="144" y="914"/>
                  </a:lnTo>
                  <a:lnTo>
                    <a:pt x="0" y="923"/>
                  </a:lnTo>
                  <a:lnTo>
                    <a:pt x="0" y="1034"/>
                  </a:lnTo>
                  <a:lnTo>
                    <a:pt x="144" y="1041"/>
                  </a:lnTo>
                  <a:lnTo>
                    <a:pt x="148" y="1088"/>
                  </a:lnTo>
                  <a:lnTo>
                    <a:pt x="156" y="1133"/>
                  </a:lnTo>
                  <a:lnTo>
                    <a:pt x="19" y="1178"/>
                  </a:lnTo>
                  <a:lnTo>
                    <a:pt x="48" y="1284"/>
                  </a:lnTo>
                  <a:lnTo>
                    <a:pt x="189" y="1255"/>
                  </a:lnTo>
                  <a:lnTo>
                    <a:pt x="205" y="1299"/>
                  </a:lnTo>
                  <a:lnTo>
                    <a:pt x="224" y="1341"/>
                  </a:lnTo>
                  <a:lnTo>
                    <a:pt x="103" y="1420"/>
                  </a:lnTo>
                  <a:lnTo>
                    <a:pt x="159" y="1514"/>
                  </a:lnTo>
                  <a:lnTo>
                    <a:pt x="287" y="1450"/>
                  </a:lnTo>
                  <a:lnTo>
                    <a:pt x="314" y="1488"/>
                  </a:lnTo>
                  <a:lnTo>
                    <a:pt x="343" y="1523"/>
                  </a:lnTo>
                  <a:lnTo>
                    <a:pt x="247" y="1631"/>
                  </a:lnTo>
                  <a:lnTo>
                    <a:pt x="326" y="1710"/>
                  </a:lnTo>
                  <a:lnTo>
                    <a:pt x="434" y="1613"/>
                  </a:lnTo>
                  <a:lnTo>
                    <a:pt x="469" y="1643"/>
                  </a:lnTo>
                  <a:lnTo>
                    <a:pt x="506" y="1670"/>
                  </a:lnTo>
                  <a:lnTo>
                    <a:pt x="441" y="1798"/>
                  </a:lnTo>
                  <a:lnTo>
                    <a:pt x="537" y="1854"/>
                  </a:lnTo>
                  <a:lnTo>
                    <a:pt x="616" y="1733"/>
                  </a:lnTo>
                  <a:lnTo>
                    <a:pt x="658" y="1752"/>
                  </a:lnTo>
                  <a:lnTo>
                    <a:pt x="702" y="1768"/>
                  </a:lnTo>
                  <a:lnTo>
                    <a:pt x="671" y="1909"/>
                  </a:lnTo>
                  <a:lnTo>
                    <a:pt x="779" y="1937"/>
                  </a:lnTo>
                  <a:lnTo>
                    <a:pt x="824" y="1801"/>
                  </a:lnTo>
                  <a:lnTo>
                    <a:pt x="869" y="1809"/>
                  </a:lnTo>
                  <a:lnTo>
                    <a:pt x="914" y="1813"/>
                  </a:lnTo>
                  <a:lnTo>
                    <a:pt x="923" y="1957"/>
                  </a:lnTo>
                  <a:lnTo>
                    <a:pt x="1033" y="1957"/>
                  </a:lnTo>
                  <a:lnTo>
                    <a:pt x="1041" y="1813"/>
                  </a:lnTo>
                  <a:lnTo>
                    <a:pt x="1087" y="1809"/>
                  </a:lnTo>
                  <a:lnTo>
                    <a:pt x="1132" y="1801"/>
                  </a:lnTo>
                  <a:lnTo>
                    <a:pt x="1178" y="1937"/>
                  </a:lnTo>
                  <a:lnTo>
                    <a:pt x="1285" y="1909"/>
                  </a:lnTo>
                  <a:lnTo>
                    <a:pt x="1255" y="1769"/>
                  </a:lnTo>
                  <a:lnTo>
                    <a:pt x="1298" y="1752"/>
                  </a:lnTo>
                  <a:lnTo>
                    <a:pt x="1341" y="1733"/>
                  </a:lnTo>
                  <a:lnTo>
                    <a:pt x="1419" y="1854"/>
                  </a:lnTo>
                  <a:lnTo>
                    <a:pt x="1515" y="1798"/>
                  </a:lnTo>
                  <a:lnTo>
                    <a:pt x="1450" y="1670"/>
                  </a:lnTo>
                  <a:lnTo>
                    <a:pt x="1488" y="1643"/>
                  </a:lnTo>
                  <a:lnTo>
                    <a:pt x="1524" y="1613"/>
                  </a:lnTo>
                  <a:lnTo>
                    <a:pt x="1630" y="1710"/>
                  </a:lnTo>
                  <a:lnTo>
                    <a:pt x="1709" y="1631"/>
                  </a:lnTo>
                  <a:lnTo>
                    <a:pt x="1613" y="1523"/>
                  </a:lnTo>
                  <a:lnTo>
                    <a:pt x="1642" y="1488"/>
                  </a:lnTo>
                  <a:lnTo>
                    <a:pt x="1670" y="1450"/>
                  </a:lnTo>
                  <a:lnTo>
                    <a:pt x="1798" y="1514"/>
                  </a:lnTo>
                  <a:lnTo>
                    <a:pt x="1853" y="1420"/>
                  </a:lnTo>
                  <a:lnTo>
                    <a:pt x="1732" y="1341"/>
                  </a:lnTo>
                  <a:lnTo>
                    <a:pt x="1751" y="1299"/>
                  </a:lnTo>
                  <a:lnTo>
                    <a:pt x="1768" y="1255"/>
                  </a:lnTo>
                  <a:lnTo>
                    <a:pt x="1908" y="1284"/>
                  </a:lnTo>
                  <a:lnTo>
                    <a:pt x="1937" y="1178"/>
                  </a:lnTo>
                  <a:lnTo>
                    <a:pt x="1801" y="1133"/>
                  </a:lnTo>
                  <a:lnTo>
                    <a:pt x="1808" y="1088"/>
                  </a:lnTo>
                  <a:lnTo>
                    <a:pt x="1812" y="1041"/>
                  </a:lnTo>
                  <a:lnTo>
                    <a:pt x="1956" y="1034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50000">
                  <a:srgbClr val="FF9900">
                    <a:gamma/>
                    <a:tint val="48627"/>
                    <a:invGamma/>
                  </a:srgbClr>
                </a:gs>
                <a:gs pos="100000">
                  <a:srgbClr val="FF9900"/>
                </a:gs>
              </a:gsLst>
              <a:lin ang="2700000" scaled="1"/>
            </a:gradFill>
            <a:ln w="9525">
              <a:prstDash val="solid"/>
              <a:round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6080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36" name="Oval 20"/>
            <p:cNvSpPr>
              <a:spLocks noChangeArrowheads="1"/>
            </p:cNvSpPr>
            <p:nvPr/>
          </p:nvSpPr>
          <p:spPr bwMode="gray">
            <a:xfrm rot="2506802">
              <a:off x="2665" y="1839"/>
              <a:ext cx="1007" cy="1247"/>
            </a:xfrm>
            <a:prstGeom prst="ellipse">
              <a:avLst/>
            </a:prstGeom>
            <a:gradFill rotWithShape="1">
              <a:gsLst>
                <a:gs pos="0">
                  <a:srgbClr val="B2B2B2">
                    <a:gamma/>
                    <a:shade val="46275"/>
                    <a:invGamma/>
                  </a:srgbClr>
                </a:gs>
                <a:gs pos="50000">
                  <a:srgbClr val="B2B2B2"/>
                </a:gs>
                <a:gs pos="100000">
                  <a:srgbClr val="B2B2B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40" name="Oval 25"/>
            <p:cNvSpPr>
              <a:spLocks noChangeArrowheads="1"/>
            </p:cNvSpPr>
            <p:nvPr/>
          </p:nvSpPr>
          <p:spPr bwMode="gray">
            <a:xfrm rot="2506802">
              <a:off x="2837" y="1960"/>
              <a:ext cx="798" cy="1157"/>
            </a:xfrm>
            <a:prstGeom prst="ellipse">
              <a:avLst/>
            </a:prstGeom>
            <a:solidFill>
              <a:srgbClr val="003399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141" name="Text Box 23"/>
          <p:cNvSpPr txBox="1">
            <a:spLocks noChangeArrowheads="1"/>
          </p:cNvSpPr>
          <p:nvPr/>
        </p:nvSpPr>
        <p:spPr bwMode="gray">
          <a:xfrm>
            <a:off x="677336" y="163513"/>
            <a:ext cx="662517" cy="1014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kern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Arial" panose="020B0604020202020204" pitchFamily="34" charset="0"/>
              </a:rPr>
              <a:t>3</a:t>
            </a:r>
            <a:endParaRPr lang="en-US" sz="6000" b="1" kern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203786" name="Picture 141" descr="shadow_1_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11"/>
          <a:stretch>
            <a:fillRect/>
          </a:stretch>
        </p:blipFill>
        <p:spPr bwMode="gray">
          <a:xfrm rot="10800000" flipH="1" flipV="1">
            <a:off x="1845733" y="1162055"/>
            <a:ext cx="10077451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 bwMode="auto">
          <a:xfrm>
            <a:off x="317066" y="3749107"/>
            <a:ext cx="947847" cy="1107996"/>
          </a:xfrm>
          <a:prstGeom prst="rect">
            <a:avLst/>
          </a:prstGeom>
          <a:solidFill>
            <a:schemeClr val="bg1"/>
          </a:solidFill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6600" b="1" smtClean="0">
                <a:solidFill>
                  <a:srgbClr val="C00000"/>
                </a:solidFill>
                <a:effectLst>
                  <a:glow rad="101600">
                    <a:srgbClr val="5C7BB7">
                      <a:lumMod val="50000"/>
                      <a:alpha val="60000"/>
                    </a:srgbClr>
                  </a:glow>
                </a:effectLst>
                <a:ea typeface="Microsoft YaHei" pitchFamily="34" charset="-122"/>
                <a:cs typeface="Arial" pitchFamily="34" charset="0"/>
              </a:rPr>
              <a:t>C</a:t>
            </a:r>
            <a:endParaRPr lang="en-US" sz="6600" b="1" dirty="0">
              <a:solidFill>
                <a:srgbClr val="C00000"/>
              </a:solidFill>
              <a:effectLst>
                <a:glow rad="101600">
                  <a:srgbClr val="5C7BB7">
                    <a:lumMod val="50000"/>
                    <a:alpha val="60000"/>
                  </a:srgbClr>
                </a:glow>
              </a:effectLst>
              <a:ea typeface="Microsoft YaHei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14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1"/>
            <a:ext cx="12192000" cy="683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4189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16. HỢP CHẤT CỦA CACBON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995875" y="788222"/>
            <a:ext cx="9144000" cy="561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kumimoji="0" lang="en-US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24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sz="26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NỘI </a:t>
            </a:r>
            <a:r>
              <a:rPr kumimoji="0" lang="en-US" sz="26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DUNG </a:t>
            </a:r>
            <a:r>
              <a:rPr kumimoji="0" lang="en-US" sz="26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 HỌC</a:t>
            </a:r>
            <a:endParaRPr kumimoji="0" lang="en-US" sz="2600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kumimoji="0" lang="en-US" sz="2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2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A. CACBON MON</a:t>
            </a:r>
            <a:r>
              <a:rPr kumimoji="0" lang="vi-VN" sz="2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OOX</a:t>
            </a:r>
            <a:r>
              <a:rPr kumimoji="0" lang="en-US" sz="2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IT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kumimoji="0" lang="en-US" sz="2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26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600" b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2600" b="1">
                <a:latin typeface="Times New Roman" pitchFamily="18" charset="0"/>
                <a:cs typeface="Times New Roman" pitchFamily="18" charset="0"/>
              </a:rPr>
              <a:t>. T</a:t>
            </a:r>
            <a:r>
              <a:rPr kumimoji="0" lang="vi-VN" sz="2600" b="1">
                <a:latin typeface="Times New Roman" pitchFamily="18" charset="0"/>
                <a:cs typeface="Times New Roman" pitchFamily="18" charset="0"/>
              </a:rPr>
              <a:t>ÍNH</a:t>
            </a:r>
            <a:r>
              <a:rPr kumimoji="0" lang="en-US" sz="2600" b="1">
                <a:latin typeface="Times New Roman" pitchFamily="18" charset="0"/>
                <a:cs typeface="Times New Roman" pitchFamily="18" charset="0"/>
              </a:rPr>
              <a:t> CH</a:t>
            </a:r>
            <a:r>
              <a:rPr kumimoji="0" lang="vi-VN" sz="2600" b="1">
                <a:latin typeface="Times New Roman" pitchFamily="18" charset="0"/>
                <a:cs typeface="Times New Roman" pitchFamily="18" charset="0"/>
              </a:rPr>
              <a:t>ẤT</a:t>
            </a:r>
            <a:r>
              <a:rPr kumimoji="0" lang="en-US" sz="2600" b="1">
                <a:latin typeface="Times New Roman" pitchFamily="18" charset="0"/>
                <a:cs typeface="Times New Roman" pitchFamily="18" charset="0"/>
              </a:rPr>
              <a:t> V</a:t>
            </a:r>
            <a:r>
              <a:rPr kumimoji="0" lang="vi-VN" sz="2600" b="1">
                <a:latin typeface="Times New Roman" pitchFamily="18" charset="0"/>
                <a:cs typeface="Times New Roman" pitchFamily="18" charset="0"/>
              </a:rPr>
              <a:t>ẬT</a:t>
            </a:r>
            <a:r>
              <a:rPr kumimoji="0" lang="en-US" sz="2600" b="1">
                <a:latin typeface="Times New Roman" pitchFamily="18" charset="0"/>
                <a:cs typeface="Times New Roman" pitchFamily="18" charset="0"/>
              </a:rPr>
              <a:t> L</a:t>
            </a:r>
            <a:r>
              <a:rPr kumimoji="0" lang="vi-VN" sz="2600" b="1">
                <a:latin typeface="Times New Roman" pitchFamily="18" charset="0"/>
                <a:cs typeface="Times New Roman" pitchFamily="18" charset="0"/>
              </a:rPr>
              <a:t>Í</a:t>
            </a:r>
            <a:endParaRPr kumimoji="0" lang="en-US" sz="2600" b="1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kumimoji="0" lang="en-US" sz="26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2600" b="1" smtClean="0">
                <a:latin typeface="Times New Roman" pitchFamily="18" charset="0"/>
                <a:cs typeface="Times New Roman" pitchFamily="18" charset="0"/>
              </a:rPr>
              <a:t> II</a:t>
            </a:r>
            <a:r>
              <a:rPr kumimoji="0" lang="en-US" sz="2600" b="1">
                <a:latin typeface="Times New Roman" pitchFamily="18" charset="0"/>
                <a:cs typeface="Times New Roman" pitchFamily="18" charset="0"/>
              </a:rPr>
              <a:t>. T</a:t>
            </a:r>
            <a:r>
              <a:rPr kumimoji="0" lang="vi-VN" sz="2600" b="1">
                <a:latin typeface="Times New Roman" pitchFamily="18" charset="0"/>
                <a:cs typeface="Times New Roman" pitchFamily="18" charset="0"/>
              </a:rPr>
              <a:t>ÍNH</a:t>
            </a:r>
            <a:r>
              <a:rPr kumimoji="0" lang="en-US" sz="2600" b="1">
                <a:latin typeface="Times New Roman" pitchFamily="18" charset="0"/>
                <a:cs typeface="Times New Roman" pitchFamily="18" charset="0"/>
              </a:rPr>
              <a:t> CHẤT HÓA HỌC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600" b="1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kumimoji="0" lang="vi-VN" sz="2600" b="1">
                <a:latin typeface="Times New Roman" pitchFamily="18" charset="0"/>
                <a:cs typeface="Times New Roman" pitchFamily="18" charset="0"/>
              </a:rPr>
              <a:t>Đ</a:t>
            </a:r>
            <a:r>
              <a:rPr kumimoji="0" lang="en-US" sz="26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vi-VN" sz="2600" b="1">
                <a:latin typeface="Times New Roman" pitchFamily="18" charset="0"/>
                <a:cs typeface="Times New Roman" pitchFamily="18" charset="0"/>
              </a:rPr>
              <a:t>ỀU</a:t>
            </a:r>
            <a:r>
              <a:rPr kumimoji="0" lang="en-US" sz="2600" b="1">
                <a:latin typeface="Times New Roman" pitchFamily="18" charset="0"/>
                <a:cs typeface="Times New Roman" pitchFamily="18" charset="0"/>
              </a:rPr>
              <a:t> CH</a:t>
            </a:r>
            <a:r>
              <a:rPr kumimoji="0" lang="vi-VN" sz="2600" b="1">
                <a:latin typeface="Times New Roman" pitchFamily="18" charset="0"/>
                <a:cs typeface="Times New Roman" pitchFamily="18" charset="0"/>
              </a:rPr>
              <a:t>Ế</a:t>
            </a:r>
            <a:endParaRPr kumimoji="0" lang="en-US" sz="2600" b="1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kumimoji="0" lang="en-US" sz="2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2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B. CACBON </a:t>
            </a:r>
            <a:r>
              <a:rPr kumimoji="0" lang="vi-VN" sz="2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ĐIOX</a:t>
            </a:r>
            <a:r>
              <a:rPr kumimoji="0" lang="en-US" sz="2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IT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kumimoji="0" lang="en-US" sz="2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26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600" b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2600" b="1">
                <a:latin typeface="Times New Roman" pitchFamily="18" charset="0"/>
                <a:cs typeface="Times New Roman" pitchFamily="18" charset="0"/>
              </a:rPr>
              <a:t>. T</a:t>
            </a:r>
            <a:r>
              <a:rPr kumimoji="0" lang="vi-VN" sz="2600" b="1">
                <a:latin typeface="Times New Roman" pitchFamily="18" charset="0"/>
                <a:cs typeface="Times New Roman" pitchFamily="18" charset="0"/>
              </a:rPr>
              <a:t>ÍNH</a:t>
            </a:r>
            <a:r>
              <a:rPr kumimoji="0" lang="en-US" sz="2600" b="1">
                <a:latin typeface="Times New Roman" pitchFamily="18" charset="0"/>
                <a:cs typeface="Times New Roman" pitchFamily="18" charset="0"/>
              </a:rPr>
              <a:t> CH</a:t>
            </a:r>
            <a:r>
              <a:rPr kumimoji="0" lang="vi-VN" sz="2600" b="1">
                <a:latin typeface="Times New Roman" pitchFamily="18" charset="0"/>
                <a:cs typeface="Times New Roman" pitchFamily="18" charset="0"/>
              </a:rPr>
              <a:t>ẤT</a:t>
            </a:r>
            <a:r>
              <a:rPr kumimoji="0" lang="en-US" sz="2600" b="1">
                <a:latin typeface="Times New Roman" pitchFamily="18" charset="0"/>
                <a:cs typeface="Times New Roman" pitchFamily="18" charset="0"/>
              </a:rPr>
              <a:t> V</a:t>
            </a:r>
            <a:r>
              <a:rPr kumimoji="0" lang="vi-VN" sz="2600" b="1">
                <a:latin typeface="Times New Roman" pitchFamily="18" charset="0"/>
                <a:cs typeface="Times New Roman" pitchFamily="18" charset="0"/>
              </a:rPr>
              <a:t>ẬT</a:t>
            </a:r>
            <a:r>
              <a:rPr kumimoji="0" lang="en-US" sz="2600" b="1">
                <a:latin typeface="Times New Roman" pitchFamily="18" charset="0"/>
                <a:cs typeface="Times New Roman" pitchFamily="18" charset="0"/>
              </a:rPr>
              <a:t> L</a:t>
            </a:r>
            <a:r>
              <a:rPr kumimoji="0" lang="vi-VN" sz="2600" b="1">
                <a:latin typeface="Times New Roman" pitchFamily="18" charset="0"/>
                <a:cs typeface="Times New Roman" pitchFamily="18" charset="0"/>
              </a:rPr>
              <a:t>Í</a:t>
            </a:r>
            <a:endParaRPr kumimoji="0" lang="en-US" sz="2600" b="1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kumimoji="0" lang="en-US" sz="26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2600" b="1" smtClean="0">
                <a:latin typeface="Times New Roman" pitchFamily="18" charset="0"/>
                <a:cs typeface="Times New Roman" pitchFamily="18" charset="0"/>
              </a:rPr>
              <a:t> II</a:t>
            </a:r>
            <a:r>
              <a:rPr kumimoji="0" lang="en-US" sz="2600" b="1">
                <a:latin typeface="Times New Roman" pitchFamily="18" charset="0"/>
                <a:cs typeface="Times New Roman" pitchFamily="18" charset="0"/>
              </a:rPr>
              <a:t>. T</a:t>
            </a:r>
            <a:r>
              <a:rPr kumimoji="0" lang="vi-VN" sz="2600" b="1">
                <a:latin typeface="Times New Roman" pitchFamily="18" charset="0"/>
                <a:cs typeface="Times New Roman" pitchFamily="18" charset="0"/>
              </a:rPr>
              <a:t>ÍNH</a:t>
            </a:r>
            <a:r>
              <a:rPr kumimoji="0" lang="en-US" sz="2600" b="1">
                <a:latin typeface="Times New Roman" pitchFamily="18" charset="0"/>
                <a:cs typeface="Times New Roman" pitchFamily="18" charset="0"/>
              </a:rPr>
              <a:t> CHẤT HÓA HỌC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600" b="1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kumimoji="0" lang="vi-VN" sz="2600" b="1">
                <a:latin typeface="Times New Roman" pitchFamily="18" charset="0"/>
                <a:cs typeface="Times New Roman" pitchFamily="18" charset="0"/>
              </a:rPr>
              <a:t>Đ</a:t>
            </a:r>
            <a:r>
              <a:rPr kumimoji="0" lang="en-US" sz="26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vi-VN" sz="2600" b="1">
                <a:latin typeface="Times New Roman" pitchFamily="18" charset="0"/>
                <a:cs typeface="Times New Roman" pitchFamily="18" charset="0"/>
              </a:rPr>
              <a:t>ỀU</a:t>
            </a:r>
            <a:r>
              <a:rPr kumimoji="0" lang="en-US" sz="2600" b="1">
                <a:latin typeface="Times New Roman" pitchFamily="18" charset="0"/>
                <a:cs typeface="Times New Roman" pitchFamily="18" charset="0"/>
              </a:rPr>
              <a:t> CH</a:t>
            </a:r>
            <a:r>
              <a:rPr kumimoji="0" lang="vi-VN" sz="2600" b="1">
                <a:latin typeface="Times New Roman" pitchFamily="18" charset="0"/>
                <a:cs typeface="Times New Roman" pitchFamily="18" charset="0"/>
              </a:rPr>
              <a:t>Ế</a:t>
            </a:r>
            <a:endParaRPr kumimoji="0" lang="en-US" sz="2600" b="1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kumimoji="0" lang="en-US" sz="2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2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kumimoji="0" lang="vi-VN" sz="2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AX</a:t>
            </a:r>
            <a:r>
              <a:rPr kumimoji="0" lang="en-US" sz="2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IT CACBONIC V</a:t>
            </a:r>
            <a:r>
              <a:rPr kumimoji="0" lang="vi-VN" sz="2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À</a:t>
            </a:r>
            <a:r>
              <a:rPr kumimoji="0" lang="en-US" sz="2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MU</a:t>
            </a:r>
            <a:r>
              <a:rPr kumimoji="0" lang="vi-VN" sz="2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ỐI</a:t>
            </a:r>
            <a:r>
              <a:rPr kumimoji="0" lang="en-US" sz="26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CACBONAT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kumimoji="0" lang="en-US" sz="26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26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600" b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26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vi-VN" sz="2600" b="1">
                <a:latin typeface="Times New Roman" pitchFamily="18" charset="0"/>
                <a:cs typeface="Times New Roman" pitchFamily="18" charset="0"/>
              </a:rPr>
              <a:t>AX</a:t>
            </a:r>
            <a:r>
              <a:rPr kumimoji="0" lang="en-US" sz="2600" b="1">
                <a:latin typeface="Times New Roman" pitchFamily="18" charset="0"/>
                <a:cs typeface="Times New Roman" pitchFamily="18" charset="0"/>
              </a:rPr>
              <a:t>IT CACBONIC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kumimoji="0" lang="en-US" sz="26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2600" b="1" smtClean="0">
                <a:latin typeface="Times New Roman" pitchFamily="18" charset="0"/>
                <a:cs typeface="Times New Roman" pitchFamily="18" charset="0"/>
              </a:rPr>
              <a:t> II</a:t>
            </a:r>
            <a:r>
              <a:rPr kumimoji="0" lang="en-US" sz="2600" b="1">
                <a:latin typeface="Times New Roman" pitchFamily="18" charset="0"/>
                <a:cs typeface="Times New Roman" pitchFamily="18" charset="0"/>
              </a:rPr>
              <a:t>. MU</a:t>
            </a:r>
            <a:r>
              <a:rPr kumimoji="0" lang="vi-VN" sz="2600" b="1">
                <a:latin typeface="Times New Roman" pitchFamily="18" charset="0"/>
                <a:cs typeface="Times New Roman" pitchFamily="18" charset="0"/>
              </a:rPr>
              <a:t>ỐI</a:t>
            </a:r>
            <a:r>
              <a:rPr kumimoji="0" lang="en-US" sz="2600" b="1">
                <a:latin typeface="Times New Roman" pitchFamily="18" charset="0"/>
                <a:cs typeface="Times New Roman" pitchFamily="18" charset="0"/>
              </a:rPr>
              <a:t> CACBONAT</a:t>
            </a:r>
            <a:endParaRPr kumimoji="0" lang="vi-VN" sz="2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5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8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8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2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4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2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68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280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6" y="5"/>
            <a:ext cx="12864663" cy="7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953" y="926817"/>
            <a:ext cx="9974247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A. CACBON 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MON</a:t>
            </a:r>
            <a:r>
              <a:rPr lang="vi-VN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OOX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IT:  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 ( </a:t>
            </a:r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(II) </a:t>
            </a:r>
            <a:r>
              <a:rPr lang="en-US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I.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68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16. HỢP CHẤT CỦA CACBON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344" y="1900541"/>
            <a:ext cx="1106213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spcBef>
                <a:spcPts val="1200"/>
              </a:spcBef>
              <a:spcAft>
                <a:spcPct val="0"/>
              </a:spcAft>
              <a:buClr>
                <a:srgbClr val="330066"/>
              </a:buClr>
              <a:buSzPct val="70000"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Trạng thái, màu</a:t>
            </a:r>
            <a:r>
              <a:rPr kumimoji="0" lang="en-US" sz="2800" b="1" i="0" u="none" strike="noStrike" kern="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sắc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1" i="0" u="none" strike="noStrike" kern="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42900" marR="0" lvl="0" indent="-342900" defTabSz="914400" eaLnBrk="1" fontAlgn="base" latinLnBrk="0" hangingPunct="1">
              <a:spcBef>
                <a:spcPts val="1200"/>
              </a:spcBef>
              <a:spcAft>
                <a:spcPct val="0"/>
              </a:spcAft>
              <a:buClr>
                <a:srgbClr val="330066"/>
              </a:buClr>
              <a:buSzPct val="7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Mùi vị:</a:t>
            </a:r>
            <a:r>
              <a:rPr kumimoji="0" lang="en-US" sz="2800" b="1" i="0" u="none" strike="noStrike" kern="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42900" marR="0" lvl="0" indent="-342900" defTabSz="914400" eaLnBrk="1" fontAlgn="base" latinLnBrk="0" hangingPunct="1">
              <a:spcBef>
                <a:spcPts val="1200"/>
              </a:spcBef>
              <a:spcAft>
                <a:spcPct val="0"/>
              </a:spcAft>
              <a:buClr>
                <a:srgbClr val="330066"/>
              </a:buClr>
              <a:buSzPct val="7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vi-VN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Tỉ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khối so với không khí:   </a:t>
            </a:r>
          </a:p>
          <a:p>
            <a:pPr marL="342900" marR="0" lvl="0" indent="-342900" defTabSz="914400" eaLnBrk="1" fontAlgn="base" latinLnBrk="0" hangingPunct="1">
              <a:spcBef>
                <a:spcPts val="1200"/>
              </a:spcBef>
              <a:spcAft>
                <a:spcPct val="0"/>
              </a:spcAft>
              <a:buClr>
                <a:srgbClr val="330066"/>
              </a:buClr>
              <a:buSzPct val="7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Nhiệt độ hoá lỏng, hoá rắn:</a:t>
            </a:r>
            <a:r>
              <a:rPr kumimoji="0" lang="en-US" sz="2800" b="1" i="0" u="none" strike="noStrike" kern="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42900" marR="0" lvl="0" indent="-342900" defTabSz="914400" eaLnBrk="1" fontAlgn="base" latinLnBrk="0" hangingPunct="1">
              <a:spcBef>
                <a:spcPts val="1200"/>
              </a:spcBef>
              <a:spcAft>
                <a:spcPct val="0"/>
              </a:spcAft>
              <a:buClr>
                <a:srgbClr val="330066"/>
              </a:buClr>
              <a:buSzPct val="7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800" b="1" i="0" u="none" strike="noStrike" kern="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tan:   </a:t>
            </a:r>
          </a:p>
          <a:p>
            <a:pPr marL="342900" marR="0" lvl="0" indent="-342900" defTabSz="914400" eaLnBrk="1" fontAlgn="base" latinLnBrk="0" hangingPunct="1">
              <a:spcBef>
                <a:spcPts val="1200"/>
              </a:spcBef>
              <a:spcAft>
                <a:spcPct val="0"/>
              </a:spcAft>
              <a:buClr>
                <a:srgbClr val="330066"/>
              </a:buClr>
              <a:buSzPct val="7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 bền nhiệt:</a:t>
            </a:r>
            <a:endParaRPr lang="en-US" sz="2800" ker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1" fontAlgn="base" latinLnBrk="0" hangingPunct="1">
              <a:spcBef>
                <a:spcPts val="1200"/>
              </a:spcBef>
              <a:spcAft>
                <a:spcPct val="0"/>
              </a:spcAft>
              <a:buClr>
                <a:srgbClr val="330066"/>
              </a:buClr>
              <a:buSzPct val="7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 độc:   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7636" y="1920703"/>
            <a:ext cx="377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kern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 </a:t>
            </a:r>
            <a:r>
              <a:rPr lang="en-US" sz="2800" ker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khí, không màu</a:t>
            </a:r>
            <a:r>
              <a:rPr lang="en-US" sz="2800" kern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ker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1285" y="2444320"/>
            <a:ext cx="377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kern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2800" ker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mùi, không vị.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1284" y="3035230"/>
            <a:ext cx="6046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CO/KK  </a:t>
            </a: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 28 / 29 </a:t>
            </a:r>
            <a:r>
              <a:rPr lang="en-US" sz="28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(hơi nhẹ hơn không khí)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136" y="3545808"/>
            <a:ext cx="604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3600" ker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kern="0" baseline="30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kern="0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hl </a:t>
            </a:r>
            <a:r>
              <a:rPr lang="en-US" sz="3600" ker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ker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-191,5</a:t>
            </a:r>
            <a:r>
              <a:rPr lang="en-US" sz="2800" kern="0" baseline="30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ker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ker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t</a:t>
            </a:r>
            <a:r>
              <a:rPr lang="en-US" sz="3200" kern="0" baseline="30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kern="0" baseline="-25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hr </a:t>
            </a:r>
            <a:r>
              <a:rPr lang="en-US" sz="3600" ker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ker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kern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205,2</a:t>
            </a:r>
            <a:r>
              <a:rPr lang="en-US" sz="2800" kern="0" baseline="30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kern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ker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3136" y="4222016"/>
            <a:ext cx="377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kern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Rất </a:t>
            </a:r>
            <a:r>
              <a:rPr lang="en-US" sz="2800" ker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ít tan trong nước.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4973" y="4770256"/>
            <a:ext cx="377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kern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Rất </a:t>
            </a:r>
            <a:r>
              <a:rPr lang="en-US" sz="2800" ker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bền với nhiệt.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4973" y="5375783"/>
            <a:ext cx="377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kern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1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00" y="5968"/>
            <a:ext cx="12864663" cy="7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968" y="926817"/>
            <a:ext cx="5811967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A. CACBON </a:t>
            </a: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MON</a:t>
            </a:r>
            <a:r>
              <a:rPr lang="vi-VN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OOX</a:t>
            </a:r>
            <a:r>
              <a:rPr lang="en-US" sz="28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IT:  CO</a:t>
            </a:r>
          </a:p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II. Tính chất hóa học</a:t>
            </a:r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68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16. HỢP CHẤT CỦA CACBON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5047" y="2823748"/>
            <a:ext cx="377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kern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Oxit axit</a:t>
            </a:r>
            <a:endParaRPr lang="en-US" sz="2800" ker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88705" y="3347365"/>
            <a:ext cx="377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kern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Oxit bazơ</a:t>
            </a:r>
            <a:endParaRPr lang="en-US" sz="2800" ker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88705" y="3938289"/>
            <a:ext cx="6046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ts val="12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Oxit lưỡng tính</a:t>
            </a:r>
            <a:endParaRPr lang="en-US" sz="2800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00557" y="4448868"/>
            <a:ext cx="6046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kern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Oxit trung tính</a:t>
            </a:r>
            <a:endParaRPr lang="en-US" sz="2800" ker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6393" y="3632661"/>
            <a:ext cx="281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kern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Cacbon monooxit</a:t>
            </a:r>
            <a:endParaRPr lang="en-US" sz="2800" ker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55039" y="3099006"/>
            <a:ext cx="14688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59595" y="3649919"/>
            <a:ext cx="16007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86888" y="4216781"/>
            <a:ext cx="24332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07393" y="1972991"/>
            <a:ext cx="9687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 Cacbon monooxit là oxit không tạo muối (oxit trung tính)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64492" y="2543489"/>
            <a:ext cx="11036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không tác dụng với nước, axit và dung dịch kiềm ở điều kiện thường.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1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00" y="19605"/>
            <a:ext cx="12864663" cy="7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968" y="926817"/>
            <a:ext cx="5811967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A. CACBON </a:t>
            </a: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MON</a:t>
            </a:r>
            <a:r>
              <a:rPr lang="vi-VN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OOX</a:t>
            </a:r>
            <a:r>
              <a:rPr lang="en-US" sz="28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IT:  CO</a:t>
            </a:r>
          </a:p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II. Tính chất hóa học</a:t>
            </a:r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68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16. HỢP CHẤT CỦA CACBON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9351" y="2731925"/>
            <a:ext cx="1734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kern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+2</a:t>
            </a:r>
          </a:p>
          <a:p>
            <a:pPr marL="342900" indent="-342900" algn="ctr" fontAlgn="base"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b="1" kern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 (CO)</a:t>
            </a:r>
            <a:endParaRPr lang="en-US" sz="2800" b="1" ker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7373" y="1972976"/>
            <a:ext cx="2787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2. Tính khử</a:t>
            </a:r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47177" y="3813669"/>
            <a:ext cx="5681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Vậy </a:t>
            </a: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thể hiện tính chất hóa học gì?</a:t>
            </a: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0151" y="2734182"/>
            <a:ext cx="1734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kern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+4</a:t>
            </a:r>
          </a:p>
          <a:p>
            <a:pPr marL="342900" indent="-342900" algn="ctr" fontAlgn="base"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b="1" kern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 (CO</a:t>
            </a:r>
            <a:r>
              <a:rPr lang="en-US" sz="2800" b="1" kern="0" baseline="-25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kern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ker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46094" y="3425580"/>
            <a:ext cx="955343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91751" y="2778184"/>
            <a:ext cx="49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7376" y="2442390"/>
            <a:ext cx="3484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a. Tác dụng với oxi</a:t>
            </a:r>
            <a:endParaRPr lang="en-US" sz="2800" b="1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201725"/>
              </p:ext>
            </p:extLst>
          </p:nvPr>
        </p:nvGraphicFramePr>
        <p:xfrm>
          <a:off x="1341369" y="2971554"/>
          <a:ext cx="4993047" cy="66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CS ChemDraw Drawing" r:id="rId4" imgW="2671572" imgH="502920" progId="ChemDraw.Document.6.0">
                  <p:embed/>
                </p:oleObj>
              </mc:Choice>
              <mc:Fallback>
                <p:oleObj name="CS ChemDraw Drawing" r:id="rId4" imgW="2671572" imgH="502920" progId="ChemDraw.Document.6.0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369" y="2971554"/>
                        <a:ext cx="4993047" cy="66467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768404" y="3660388"/>
            <a:ext cx="7151413" cy="55399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0" lang="en-US" sz="3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* Khí </a:t>
            </a:r>
            <a:r>
              <a:rPr kumimoji="0" lang="en-US" sz="3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CO</a:t>
            </a:r>
            <a:r>
              <a:rPr kumimoji="0" lang="en-US" sz="3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được sử </a:t>
            </a:r>
            <a:r>
              <a:rPr kumimoji="0" lang="en-US" sz="3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dụng </a:t>
            </a:r>
            <a:r>
              <a:rPr kumimoji="0" lang="en-US" sz="3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làm nhiên </a:t>
            </a:r>
            <a:r>
              <a:rPr kumimoji="0" lang="en-US" sz="3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liệu khí.</a:t>
            </a:r>
            <a:endParaRPr kumimoji="0" lang="en-US" sz="300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9645" y="4096070"/>
            <a:ext cx="6396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b. Tác dụng với các oxit kim loại (sau Al)</a:t>
            </a:r>
            <a:endParaRPr lang="en-US" sz="2800" b="1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818894" y="5324633"/>
            <a:ext cx="9124951" cy="52322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330066"/>
              </a:buClr>
              <a:buSzPct val="70000"/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* </a:t>
            </a: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Khí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CO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được dùng trong luyện kim - </a:t>
            </a:r>
            <a:r>
              <a:rPr lang="en-US" sz="2800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Đ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iều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chế kim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loại.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39359"/>
              </p:ext>
            </p:extLst>
          </p:nvPr>
        </p:nvGraphicFramePr>
        <p:xfrm>
          <a:off x="1352001" y="4619305"/>
          <a:ext cx="7448551" cy="705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CS ChemDraw Drawing" r:id="rId6" imgW="3686508" imgH="413838" progId="ChemDraw.Document.6.0">
                  <p:embed/>
                </p:oleObj>
              </mc:Choice>
              <mc:Fallback>
                <p:oleObj name="CS ChemDraw Drawing" r:id="rId6" imgW="3686508" imgH="413838" progId="ChemDraw.Document.6.0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001" y="4619305"/>
                        <a:ext cx="7448551" cy="70534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61933" y="3285754"/>
            <a:ext cx="473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        +    O</a:t>
            </a:r>
            <a:r>
              <a:rPr lang="en-US" sz="2800" b="1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0013" y="4801413"/>
            <a:ext cx="473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800" b="1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+    CO   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5" grpId="0"/>
      <p:bldP spid="25" grpId="1"/>
      <p:bldP spid="26" grpId="0"/>
      <p:bldP spid="26" grpId="1"/>
      <p:bldP spid="26" grpId="2"/>
      <p:bldP spid="22" grpId="0"/>
      <p:bldP spid="22" grpId="1"/>
      <p:bldP spid="7" grpId="0"/>
      <p:bldP spid="7" grpId="1"/>
      <p:bldP spid="7" grpId="2"/>
      <p:bldP spid="23" grpId="0"/>
      <p:bldP spid="27" grpId="0"/>
      <p:bldP spid="28" grpId="0"/>
      <p:bldP spid="29" grpId="0"/>
      <p:bldP spid="2" grpId="0"/>
      <p:bldP spid="2" grpId="1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00" y="5968"/>
            <a:ext cx="12864663" cy="7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968" y="380882"/>
            <a:ext cx="5811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III. Điều chế</a:t>
            </a:r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0519" y="822244"/>
            <a:ext cx="11163871" cy="515550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Trong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phòng thí </a:t>
            </a:r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nghiệm:</a:t>
            </a:r>
            <a:endParaRPr lang="en-US" baseline="-2500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Trong </a:t>
            </a:r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 nghiệp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 khí than ướt</a:t>
            </a:r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charset="0"/>
              <a:buChar char="•"/>
            </a:pPr>
            <a:endParaRPr 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Phương pháp khí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 gas</a:t>
            </a:r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baseline="-2500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baseline="-250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013645"/>
              </p:ext>
            </p:extLst>
          </p:nvPr>
        </p:nvGraphicFramePr>
        <p:xfrm>
          <a:off x="2353103" y="1529695"/>
          <a:ext cx="5867400" cy="62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" name="CS ChemDraw Drawing" r:id="rId4" imgW="3337560" imgH="580644" progId="ChemDraw.Document.6.0">
                  <p:embed/>
                </p:oleObj>
              </mc:Choice>
              <mc:Fallback>
                <p:oleObj name="CS ChemDraw Drawing" r:id="rId4" imgW="3337560" imgH="580644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3103" y="1529695"/>
                        <a:ext cx="5867400" cy="62665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896815"/>
              </p:ext>
            </p:extLst>
          </p:nvPr>
        </p:nvGraphicFramePr>
        <p:xfrm>
          <a:off x="2986608" y="3507208"/>
          <a:ext cx="4648200" cy="532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" name="CS ChemDraw Drawing" r:id="rId6" imgW="3101340" imgH="422148" progId="ChemDraw.Document.6.0">
                  <p:embed/>
                </p:oleObj>
              </mc:Choice>
              <mc:Fallback>
                <p:oleObj name="CS ChemDraw Drawing" r:id="rId6" imgW="3101340" imgH="422148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608" y="3507208"/>
                        <a:ext cx="4648200" cy="53254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946478"/>
              </p:ext>
            </p:extLst>
          </p:nvPr>
        </p:nvGraphicFramePr>
        <p:xfrm>
          <a:off x="1012208" y="5058813"/>
          <a:ext cx="3860037" cy="605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" name="CS ChemDraw Drawing" r:id="rId8" imgW="2195473" imgH="465568" progId="ChemDraw.Document.6.0">
                  <p:embed/>
                </p:oleObj>
              </mc:Choice>
              <mc:Fallback>
                <p:oleObj name="CS ChemDraw Drawing" r:id="rId8" imgW="2195473" imgH="465568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208" y="5058813"/>
                        <a:ext cx="3860037" cy="6050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768461" y="5010763"/>
            <a:ext cx="4303601" cy="781049"/>
            <a:chOff x="4949581" y="4219149"/>
            <a:chExt cx="4303601" cy="781049"/>
          </a:xfrm>
        </p:grpSpPr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4949581" y="4332187"/>
              <a:ext cx="4303601" cy="552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kumimoji="0" 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</a:t>
              </a:r>
              <a:r>
                <a:rPr kumimoji="0" lang="en-US" sz="28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C </a:t>
              </a: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7861109" y="4219149"/>
              <a:ext cx="914400" cy="781049"/>
            </a:xfrm>
            <a:prstGeom prst="rect">
              <a:avLst/>
            </a:prstGeom>
            <a:noFill/>
            <a:ln>
              <a:noFill/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2CO</a:t>
              </a: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6786349" y="4298527"/>
              <a:ext cx="609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/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baseline="30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6557749" y="4638535"/>
              <a:ext cx="1066800" cy="0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sm" len="sm"/>
              <a:tailEnd type="triangle" w="sm" len="sm"/>
            </a:ln>
            <a:ex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872246" y="803970"/>
            <a:ext cx="637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Đun nóng axit fomic khi có mặt H</a:t>
            </a:r>
            <a:r>
              <a:rPr lang="en-US" sz="2800" baseline="-2500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đặc</a:t>
            </a:r>
            <a:endParaRPr lang="en-US" sz="2800"/>
          </a:p>
        </p:txBody>
      </p:sp>
      <p:sp>
        <p:nvSpPr>
          <p:cNvPr id="6" name="TextBox 5"/>
          <p:cNvSpPr txBox="1"/>
          <p:nvPr/>
        </p:nvSpPr>
        <p:spPr>
          <a:xfrm>
            <a:off x="5151459" y="2851126"/>
            <a:ext cx="480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Cho h</a:t>
            </a:r>
            <a:r>
              <a:rPr lang="vi-VN" sz="28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 n</a:t>
            </a:r>
            <a:r>
              <a:rPr lang="vi-VN" sz="28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than nung </a:t>
            </a:r>
            <a:r>
              <a:rPr lang="vi-VN" sz="28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8475" y="4369304"/>
            <a:ext cx="497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Thổi không khí qua than nung đỏ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92950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Kết quả hình ảnh cho hinh nen powerpoint hoa h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166"/>
            <a:ext cx="12192000" cy="70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vignette.wikia.nocookie.net/mon-hoc/images/6/68/Hopchatcuacacbon-hinh2.jpg/revision/latest?cb=20171128065830&amp;path-prefix=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124" y="949527"/>
            <a:ext cx="5199797" cy="582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5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6" y="5"/>
            <a:ext cx="12864663" cy="7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953" y="926817"/>
            <a:ext cx="5356755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B. CACBON ĐI</a:t>
            </a:r>
            <a:r>
              <a:rPr lang="vi-VN" sz="28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en-US" sz="28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IT:  CO</a:t>
            </a:r>
            <a:r>
              <a:rPr lang="en-US" sz="2800" b="1" baseline="-2500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  <a:buClr>
                <a:srgbClr val="44546A"/>
              </a:buClr>
              <a:buSzPct val="70000"/>
              <a:buFont typeface="Wingdings" pitchFamily="2" charset="2"/>
              <a:buNone/>
            </a:pPr>
            <a:r>
              <a:rPr lang="en-US" sz="2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I. Tính chất vật lí</a:t>
            </a:r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68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16. HỢP CHẤT CỦA CACBON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6232" y="1955133"/>
            <a:ext cx="11062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b="1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CO</a:t>
            </a:r>
            <a:r>
              <a:rPr lang="en-US" sz="2800" b="1" kern="0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chất khí </a:t>
            </a:r>
            <a:r>
              <a:rPr lang="en-US" sz="2800" kern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không màu</a:t>
            </a:r>
            <a:r>
              <a:rPr lang="en-US" sz="2800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kern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ít tan </a:t>
            </a:r>
            <a:r>
              <a:rPr lang="en-US" sz="2800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 nước, </a:t>
            </a:r>
            <a:r>
              <a:rPr lang="en-US" sz="2800" kern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gấp 1,5 lần không khí.</a:t>
            </a:r>
            <a:endParaRPr lang="en-US" sz="2800" ker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2152" y="2544269"/>
            <a:ext cx="11062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b="1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 </a:t>
            </a:r>
            <a:r>
              <a:rPr lang="en-US" sz="2800" b="1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="1" kern="0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 hóa thành chất lỏng không màu, linh động dưới áp suất 60atm.</a:t>
            </a:r>
            <a:endParaRPr lang="en-US" sz="2800" ker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5802" y="3158429"/>
            <a:ext cx="61490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ts val="12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Khi làm lạnh đột ngột ở -76</a:t>
            </a:r>
            <a:r>
              <a:rPr lang="en-US" sz="2800" kern="0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C, khí CO</a:t>
            </a:r>
            <a:r>
              <a:rPr lang="en-US" sz="2800" kern="0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hóa thành khối trắng gọi là “</a:t>
            </a:r>
            <a:r>
              <a:rPr lang="en-US" sz="2800" kern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nước đá khô</a:t>
            </a:r>
            <a:r>
              <a:rPr lang="en-US" sz="2800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ker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Kết quả hình ảnh cho ung dung cua nuoc da k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39" y="3040193"/>
            <a:ext cx="3996442" cy="2609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15802" y="4587569"/>
            <a:ext cx="61490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ts val="12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en-US" sz="2800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CO</a:t>
            </a:r>
            <a:r>
              <a:rPr lang="en-US" sz="2800" kern="0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không duy trì sự hô hấp và không độc. Tuy nhiên, nó gây </a:t>
            </a:r>
            <a:r>
              <a:rPr lang="en-US" sz="2800" kern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ngạt thở</a:t>
            </a:r>
            <a:r>
              <a:rPr lang="en-US" sz="2800" kern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ker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20671" y="5650173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Nước </a:t>
            </a:r>
            <a:r>
              <a:rPr lang="en-US" sz="2800" b="1" ker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đá khô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59774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ÀO MỪNG QUÝ THẦY CÔ ĐẾN DỰ GIỜ LỚP 11A12&amp;quot;&quot;/&gt;&lt;property id=&quot;20307&quot; value=&quot;267&quot;/&gt;&lt;/object&gt;&lt;object type=&quot;3&quot; unique_id=&quot;10004&quot;&gt;&lt;property id=&quot;20148&quot; value=&quot;5&quot;/&gt;&lt;property id=&quot;20300&quot; value=&quot;Slide 2&quot;/&gt;&lt;property id=&quot;20307&quot; value=&quot;269&quot;/&gt;&lt;/object&gt;&lt;object type=&quot;3&quot; unique_id=&quot;10005&quot;&gt;&lt;property id=&quot;20148&quot; value=&quot;5&quot;/&gt;&lt;property id=&quot;20300&quot; value=&quot;Slide 3&quot;/&gt;&lt;property id=&quot;20307&quot; value=&quot;273&quot;/&gt;&lt;/object&gt;&lt;object type=&quot;3&quot; unique_id=&quot;10006&quot;&gt;&lt;property id=&quot;20148&quot; value=&quot;5&quot;/&gt;&lt;property id=&quot;20300&quot; value=&quot;Slide 4&quot;/&gt;&lt;property id=&quot;20307&quot; value=&quot;274&quot;/&gt;&lt;/object&gt;&lt;object type=&quot;3&quot; unique_id=&quot;10007&quot;&gt;&lt;property id=&quot;20148&quot; value=&quot;5&quot;/&gt;&lt;property id=&quot;20300&quot; value=&quot;Slide 5&quot;/&gt;&lt;property id=&quot;20307&quot; value=&quot;268&quot;/&gt;&lt;/object&gt;&lt;object type=&quot;3&quot; unique_id=&quot;10008&quot;&gt;&lt;property id=&quot;20148&quot; value=&quot;5&quot;/&gt;&lt;property id=&quot;20300&quot; value=&quot;Slide 6&quot;/&gt;&lt;property id=&quot;20307&quot; value=&quot;275&quot;/&gt;&lt;/object&gt;&lt;object type=&quot;3&quot; unique_id=&quot;10009&quot;&gt;&lt;property id=&quot;20148&quot; value=&quot;5&quot;/&gt;&lt;property id=&quot;20300&quot; value=&quot;Slide 7&quot;/&gt;&lt;property id=&quot;20307&quot; value=&quot;276&quot;/&gt;&lt;/object&gt;&lt;object type=&quot;3&quot; unique_id=&quot;10010&quot;&gt;&lt;property id=&quot;20148&quot; value=&quot;5&quot;/&gt;&lt;property id=&quot;20300&quot; value=&quot;Slide 8&quot;/&gt;&lt;property id=&quot;20307&quot; value=&quot;277&quot;/&gt;&lt;/object&gt;&lt;object type=&quot;3&quot; unique_id=&quot;10011&quot;&gt;&lt;property id=&quot;20148&quot; value=&quot;5&quot;/&gt;&lt;property id=&quot;20300&quot; value=&quot;Slide 9&quot;/&gt;&lt;property id=&quot;20307&quot; value=&quot;278&quot;/&gt;&lt;/object&gt;&lt;object type=&quot;3&quot; unique_id=&quot;10012&quot;&gt;&lt;property id=&quot;20148&quot; value=&quot;5&quot;/&gt;&lt;property id=&quot;20300&quot; value=&quot;Slide 10&quot;/&gt;&lt;property id=&quot;20307&quot; value=&quot;281&quot;/&gt;&lt;/object&gt;&lt;object type=&quot;3&quot; unique_id=&quot;10013&quot;&gt;&lt;property id=&quot;20148&quot; value=&quot;5&quot;/&gt;&lt;property id=&quot;20300&quot; value=&quot;Slide 11&quot;/&gt;&lt;property id=&quot;20307&quot; value=&quot;282&quot;/&gt;&lt;/object&gt;&lt;object type=&quot;3&quot; unique_id=&quot;10014&quot;&gt;&lt;property id=&quot;20148&quot; value=&quot;5&quot;/&gt;&lt;property id=&quot;20300&quot; value=&quot;Slide 12&quot;/&gt;&lt;property id=&quot;20307&quot; value=&quot;279&quot;/&gt;&lt;/object&gt;&lt;object type=&quot;3&quot; unique_id=&quot;10015&quot;&gt;&lt;property id=&quot;20148&quot; value=&quot;5&quot;/&gt;&lt;property id=&quot;20300&quot; value=&quot;Slide 13&quot;/&gt;&lt;property id=&quot;20307&quot; value=&quot;297&quot;/&gt;&lt;/object&gt;&lt;object type=&quot;3&quot; unique_id=&quot;10016&quot;&gt;&lt;property id=&quot;20148&quot; value=&quot;5&quot;/&gt;&lt;property id=&quot;20300&quot; value=&quot;Slide 14&quot;/&gt;&lt;property id=&quot;20307&quot; value=&quot;298&quot;/&gt;&lt;/object&gt;&lt;object type=&quot;3&quot; unique_id=&quot;10017&quot;&gt;&lt;property id=&quot;20148&quot; value=&quot;5&quot;/&gt;&lt;property id=&quot;20300&quot; value=&quot;Slide 15&quot;/&gt;&lt;property id=&quot;20307&quot; value=&quot;283&quot;/&gt;&lt;/object&gt;&lt;object type=&quot;3&quot; unique_id=&quot;10018&quot;&gt;&lt;property id=&quot;20148&quot; value=&quot;5&quot;/&gt;&lt;property id=&quot;20300&quot; value=&quot;Slide 16&quot;/&gt;&lt;property id=&quot;20307&quot; value=&quot;286&quot;/&gt;&lt;/object&gt;&lt;object type=&quot;3&quot; unique_id=&quot;10019&quot;&gt;&lt;property id=&quot;20148&quot; value=&quot;5&quot;/&gt;&lt;property id=&quot;20300&quot; value=&quot;Slide 17&quot;/&gt;&lt;property id=&quot;20307&quot; value=&quot;287&quot;/&gt;&lt;/object&gt;&lt;object type=&quot;3&quot; unique_id=&quot;10020&quot;&gt;&lt;property id=&quot;20148&quot; value=&quot;5&quot;/&gt;&lt;property id=&quot;20300&quot; value=&quot;Slide 18&quot;/&gt;&lt;property id=&quot;20307&quot; value=&quot;288&quot;/&gt;&lt;/object&gt;&lt;object type=&quot;3&quot; unique_id=&quot;10021&quot;&gt;&lt;property id=&quot;20148&quot; value=&quot;5&quot;/&gt;&lt;property id=&quot;20300&quot; value=&quot;Slide 19&quot;/&gt;&lt;property id=&quot;20307&quot; value=&quot;289&quot;/&gt;&lt;/object&gt;&lt;object type=&quot;3&quot; unique_id=&quot;10022&quot;&gt;&lt;property id=&quot;20148&quot; value=&quot;5&quot;/&gt;&lt;property id=&quot;20300&quot; value=&quot;Slide 20&quot;/&gt;&lt;property id=&quot;20307&quot; value=&quot;290&quot;/&gt;&lt;/object&gt;&lt;object type=&quot;3&quot; unique_id=&quot;10023&quot;&gt;&lt;property id=&quot;20148&quot; value=&quot;5&quot;/&gt;&lt;property id=&quot;20300&quot; value=&quot;Slide 21&quot;/&gt;&lt;property id=&quot;20307&quot; value=&quot;291&quot;/&gt;&lt;/object&gt;&lt;object type=&quot;3&quot; unique_id=&quot;10024&quot;&gt;&lt;property id=&quot;20148&quot; value=&quot;5&quot;/&gt;&lt;property id=&quot;20300&quot; value=&quot;Slide 22&quot;/&gt;&lt;property id=&quot;20307&quot; value=&quot;292&quot;/&gt;&lt;/object&gt;&lt;object type=&quot;3&quot; unique_id=&quot;10025&quot;&gt;&lt;property id=&quot;20148&quot; value=&quot;5&quot;/&gt;&lt;property id=&quot;20300&quot; value=&quot;Slide 23&quot;/&gt;&lt;property id=&quot;20307&quot; value=&quot;293&quot;/&gt;&lt;/object&gt;&lt;object type=&quot;3&quot; unique_id=&quot;10026&quot;&gt;&lt;property id=&quot;20148&quot; value=&quot;5&quot;/&gt;&lt;property id=&quot;20300&quot; value=&quot;Slide 24&quot;/&gt;&lt;property id=&quot;20307&quot; value=&quot;295&quot;/&gt;&lt;/object&gt;&lt;object type=&quot;3&quot; unique_id=&quot;10027&quot;&gt;&lt;property id=&quot;20148&quot; value=&quot;5&quot;/&gt;&lt;property id=&quot;20300&quot; value=&quot;Slide 25&quot;/&gt;&lt;property id=&quot;20307&quot; value=&quot;294&quot;/&gt;&lt;/object&gt;&lt;object type=&quot;3&quot; unique_id=&quot;10028&quot;&gt;&lt;property id=&quot;20148&quot; value=&quot;5&quot;/&gt;&lt;property id=&quot;20300&quot; value=&quot;Slide 26&quot;/&gt;&lt;property id=&quot;20307&quot; value=&quot;296&quot;/&gt;&lt;/object&gt;&lt;object type=&quot;3&quot; unique_id=&quot;10029&quot;&gt;&lt;property id=&quot;20148&quot; value=&quot;5&quot;/&gt;&lt;property id=&quot;20300&quot; value=&quot;Slide 27&quot;/&gt;&lt;property id=&quot;20307&quot; value=&quot;272&quot;/&gt;&lt;/object&gt;&lt;/object&gt;&lt;object type=&quot;8&quot; unique_id=&quot;1005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1312</Words>
  <Application>Microsoft Office PowerPoint</Application>
  <PresentationFormat>Widescreen</PresentationFormat>
  <Paragraphs>267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Microsoft YaHei</vt:lpstr>
      <vt:lpstr>Arial</vt:lpstr>
      <vt:lpstr>Calibri</vt:lpstr>
      <vt:lpstr>Calibri Light</vt:lpstr>
      <vt:lpstr>Symbol</vt:lpstr>
      <vt:lpstr>Times New Roman</vt:lpstr>
      <vt:lpstr>Wingdings</vt:lpstr>
      <vt:lpstr>Wingdings 3</vt:lpstr>
      <vt:lpstr>Office Theme</vt:lpstr>
      <vt:lpstr>13_Default Design</vt:lpstr>
      <vt:lpstr>Default Design</vt:lpstr>
      <vt:lpstr>1_Default Design</vt:lpstr>
      <vt:lpstr>2_Default Design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THPT Chuyên Thoại Ngọc Hầu 11T1 Chương 2: NITƠ – PHOTPHO Bài 11: AXIT PHOTPHORIC VÀ MUỐI PHOTPHAT</dc:title>
  <dc:creator>Nhieu Nguyen Van</dc:creator>
  <cp:lastModifiedBy>Dell</cp:lastModifiedBy>
  <cp:revision>214</cp:revision>
  <dcterms:created xsi:type="dcterms:W3CDTF">2014-10-29T07:38:22Z</dcterms:created>
  <dcterms:modified xsi:type="dcterms:W3CDTF">2021-11-14T14:05:42Z</dcterms:modified>
</cp:coreProperties>
</file>